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01B24-0390-4078-99AA-8912B42F9954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78389-85BC-4497-817F-2CE0DD454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05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0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0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4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1D2C00-4051-494E-A977-137197B29FE8}" type="datetime1">
              <a:rPr lang="en-US" smtClean="0">
                <a:solidFill>
                  <a:srgbClr val="E6E6E6"/>
                </a:solidFill>
              </a:rPr>
              <a:pPr/>
              <a:t>6/16/2014</a:t>
            </a:fld>
            <a:endParaRPr lang="en-US">
              <a:solidFill>
                <a:srgbClr val="E6E6E6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2C06F2-CDD6-4D4A-9B64-D9EB72CA5C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E6E6E6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087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/>
            </a:lvl1pPr>
            <a:lvl2pPr>
              <a:spcAft>
                <a:spcPts val="600"/>
              </a:spcAft>
              <a:defRPr spc="0"/>
            </a:lvl2pPr>
            <a:lvl3pPr>
              <a:spcAft>
                <a:spcPts val="600"/>
              </a:spcAft>
              <a:defRPr spc="0"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79BEF-7C7E-4EC3-A0A2-7AB0F4F51B73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77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 spc="0"/>
            </a:lvl1pPr>
            <a:lvl2pPr>
              <a:defRPr sz="2400" spc="0"/>
            </a:lvl2pPr>
            <a:lvl3pPr>
              <a:defRPr sz="2000" spc="0"/>
            </a:lvl3pPr>
            <a:lvl4pPr>
              <a:defRPr sz="1800" spc="0"/>
            </a:lvl4pPr>
            <a:lvl5pPr>
              <a:defRPr sz="1800" spc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 spc="0"/>
            </a:lvl1pPr>
            <a:lvl2pPr>
              <a:defRPr sz="2400" spc="0"/>
            </a:lvl2pPr>
            <a:lvl3pPr>
              <a:defRPr sz="2000" spc="0"/>
            </a:lvl3pPr>
            <a:lvl4pPr>
              <a:defRPr sz="1800" spc="0"/>
            </a:lvl4pPr>
            <a:lvl5pPr>
              <a:defRPr sz="1800" spc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356985"/>
            <a:ext cx="2133600" cy="274320"/>
          </a:xfrm>
        </p:spPr>
        <p:txBody>
          <a:bodyPr/>
          <a:lstStyle/>
          <a:p>
            <a:fld id="{C715CDA6-468B-4914-9119-2CA166CC068C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535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79BEF-7C7E-4EC3-A0A2-7AB0F4F51B73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738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34DD70-68F0-4DEF-81F9-71079D2F1371}" type="datetime1">
              <a:rPr lang="en-US" smtClean="0"/>
              <a:pPr/>
              <a:t>6/16/2014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805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63199-ED02-43C5-98B2-403BD5B5424D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7299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003A-EE07-45D0-8EDE-BE72C64253B7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969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30DDD-5613-420D-BFAE-9FDA909A81F5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77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7198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39BFE-46BB-4B94-9063-9A78EB540FB4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prstClr val="black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74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>
                <a:solidFill>
                  <a:srgbClr val="E6E6E6"/>
                </a:solidFill>
              </a:rPr>
              <a:pPr/>
              <a:t>6/16/2014</a:t>
            </a:fld>
            <a:endParaRPr lang="en-US">
              <a:solidFill>
                <a:srgbClr val="E6E6E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6E6E6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srgbClr val="A04DA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rgbClr val="A04DA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srgbClr val="A04DA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073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8F3307-CA20-40BA-A7E7-17A69DE3C3A7}" type="datetime1">
              <a:rPr lang="en-US" smtClean="0">
                <a:solidFill>
                  <a:prstClr val="black"/>
                </a:solidFill>
              </a:rPr>
              <a:pPr/>
              <a:t>6/16/2014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370" y="76200"/>
            <a:ext cx="8381260" cy="558553"/>
          </a:xfrm>
        </p:spPr>
        <p:txBody>
          <a:bodyPr/>
          <a:lstStyle>
            <a:lvl1pPr>
              <a:defRPr sz="2000" u="sng" spc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 smtClean="0">
                <a:solidFill>
                  <a:srgbClr val="A04DA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rgbClr val="A04DA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 smtClean="0">
              <a:solidFill>
                <a:srgbClr val="A04DA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3537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AC21C-5AB2-4D28-971B-798B2161F9E2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06F2-CDD6-4D4A-9B64-D9EB72CA5C65}" type="slidenum">
              <a:rPr lang="en-US" smtClean="0">
                <a:solidFill>
                  <a:srgbClr val="424456"/>
                </a:solidFill>
              </a:rPr>
              <a:pPr/>
              <a:t>‹#›</a:t>
            </a:fld>
            <a:endParaRPr lang="en-US">
              <a:solidFill>
                <a:srgbClr val="4244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2081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1EC08-F9A5-44D0-B88B-B21FE8D9C62E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82C06F2-CDD6-4D4A-9B64-D9EB72CA5C65}" type="slidenum">
              <a:rPr lang="en-US" smtClean="0">
                <a:solidFill>
                  <a:srgbClr val="E6E6E6"/>
                </a:solidFill>
              </a:rPr>
              <a:pPr/>
              <a:t>‹#›</a:t>
            </a:fld>
            <a:endParaRPr lang="en-US">
              <a:solidFill>
                <a:srgbClr val="E6E6E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87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5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47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97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39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70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2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B3AA8-7345-4C0A-9186-8FD85FCC740C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14639-8C3E-46A8-A209-66181624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29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9D87F41-6843-4E69-8327-FFD93063886E}" type="datetime1">
              <a:rPr lang="en-US" smtClean="0">
                <a:solidFill>
                  <a:srgbClr val="424456"/>
                </a:solidFill>
              </a:rPr>
              <a:pPr/>
              <a:t>6/16/2014</a:t>
            </a:fld>
            <a:endParaRPr lang="en-US">
              <a:solidFill>
                <a:srgbClr val="42445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2445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4244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21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png"/><Relationship Id="rId5" Type="http://schemas.openxmlformats.org/officeDocument/2006/relationships/image" Target="../media/image10.emf"/><Relationship Id="rId4" Type="http://schemas.openxmlformats.org/officeDocument/2006/relationships/oleObject" Target="../embeddings/Microsoft_Word_97_-_2003_Document3.doc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oleObject" Target="../embeddings/Microsoft_Word_97_-_2003_Document4.doc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Word_97_-_2003_Document5.doc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emf"/><Relationship Id="rId4" Type="http://schemas.openxmlformats.org/officeDocument/2006/relationships/oleObject" Target="../embeddings/Microsoft_Word_97_-_2003_Document6.doc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jackmyers.info/html/HeadingsAsSectionElements.html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4" Type="http://schemas.openxmlformats.org/officeDocument/2006/relationships/oleObject" Target="../embeddings/Microsoft_Word_97_-_2003_Document7.doc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png"/><Relationship Id="rId5" Type="http://schemas.openxmlformats.org/officeDocument/2006/relationships/image" Target="../media/image20.emf"/><Relationship Id="rId4" Type="http://schemas.openxmlformats.org/officeDocument/2006/relationships/oleObject" Target="../embeddings/Microsoft_Word_97_-_2003_Document8.doc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3.emf"/><Relationship Id="rId12" Type="http://schemas.openxmlformats.org/officeDocument/2006/relationships/image" Target="../media/image27.gi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Microsoft_Word_97_-_2003_Document10.doc"/><Relationship Id="rId11" Type="http://schemas.openxmlformats.org/officeDocument/2006/relationships/image" Target="../media/image26.png"/><Relationship Id="rId5" Type="http://schemas.openxmlformats.org/officeDocument/2006/relationships/image" Target="../media/image22.emf"/><Relationship Id="rId10" Type="http://schemas.openxmlformats.org/officeDocument/2006/relationships/image" Target="../media/image24.emf"/><Relationship Id="rId4" Type="http://schemas.openxmlformats.org/officeDocument/2006/relationships/oleObject" Target="../embeddings/Microsoft_Word_97_-_2003_Document9.doc"/><Relationship Id="rId9" Type="http://schemas.openxmlformats.org/officeDocument/2006/relationships/oleObject" Target="../embeddings/Microsoft_Word_97_-_2003_Document11.doc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1.doc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oleObject" Target="../embeddings/Microsoft_Word_97_-_2003_Document2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HTML Light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370" y="-40763"/>
            <a:ext cx="8381260" cy="558553"/>
          </a:xfrm>
        </p:spPr>
        <p:txBody>
          <a:bodyPr/>
          <a:lstStyle/>
          <a:p>
            <a:r>
              <a:rPr lang="en-US" sz="2800" u="none" dirty="0" smtClean="0"/>
              <a:t>Text Elements</a:t>
            </a:r>
            <a:endParaRPr lang="en-US" sz="2800" u="none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6027089"/>
              </p:ext>
            </p:extLst>
          </p:nvPr>
        </p:nvGraphicFramePr>
        <p:xfrm>
          <a:off x="178949" y="1281176"/>
          <a:ext cx="4307985" cy="5119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729"/>
                <a:gridCol w="3349256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Element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Description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 algn="l"/>
                      <a:r>
                        <a:rPr lang="en-US" sz="1600" dirty="0" smtClean="0"/>
                        <a:t>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Hyperlink.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Calibri"/>
                          <a:cs typeface="Arial"/>
                        </a:rPr>
                        <a:t>b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Offsets a span of text without additional</a:t>
                      </a:r>
                      <a:r>
                        <a:rPr lang="en-US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 emphasis or importance.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Calibri"/>
                          <a:cs typeface="Arial"/>
                        </a:rPr>
                        <a:t>Formerly, "bold"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br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Calibri"/>
                          <a:cs typeface="Arial"/>
                        </a:rPr>
                        <a:t>Line break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cite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Citation; title of another work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del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Deleted text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dfn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Definition of a term.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em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A span</a:t>
                      </a:r>
                      <a:r>
                        <a:rPr lang="en-US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 of text with emphatic stress.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bg1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i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A span of text that is different from the surrounding words, such as Latin species and family names.   Formerly, "italics"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ins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Inserted text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1391681"/>
              </p:ext>
            </p:extLst>
          </p:nvPr>
        </p:nvGraphicFramePr>
        <p:xfrm>
          <a:off x="4658806" y="1281176"/>
          <a:ext cx="4410766" cy="476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1603"/>
                <a:gridCol w="3429163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Element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Description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 algn="l"/>
                      <a:r>
                        <a:rPr lang="en-US" sz="1600" dirty="0" smtClean="0"/>
                        <a:t>mark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Highlighted text because of its relevance in another context.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Quoted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text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Fine print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span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Used to apply global attributes, like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style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or 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class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or 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Consolas" pitchFamily="49" charset="0"/>
                          <a:ea typeface="+mn-ea"/>
                          <a:cs typeface="Consolas" pitchFamily="49" charset="0"/>
                        </a:rPr>
                        <a:t>hidden</a:t>
                      </a:r>
                      <a:endParaRPr lang="en-US" sz="1600" kern="1200" baseline="0" dirty="0">
                        <a:solidFill>
                          <a:schemeClr val="dk1"/>
                        </a:solidFill>
                        <a:latin typeface="Consolas" pitchFamily="49" charset="0"/>
                        <a:ea typeface="+mn-ea"/>
                        <a:cs typeface="Consolas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strong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Used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mark important text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Subscript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Superscript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time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time or a date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Offsets a span of text without additional</a:t>
                      </a:r>
                      <a:r>
                        <a:rPr lang="en-US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 emphasis or importance.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  <a:cs typeface="Arial"/>
                        </a:rPr>
                        <a:t>Formerly, "underline"</a:t>
                      </a:r>
                      <a:endParaRPr lang="en-US" sz="11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444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2175"/>
            <a:ext cx="21336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Murach's HTML5 and CSS3, C3</a:t>
            </a:r>
          </a:p>
        </p:txBody>
      </p:sp>
      <p:sp>
        <p:nvSpPr>
          <p:cNvPr id="2969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2175"/>
            <a:ext cx="33528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© 2012, Mike Murach &amp; Associates, Inc.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Sample Text Elements</a:t>
            </a:r>
            <a:endParaRPr lang="en-US" dirty="0"/>
          </a:p>
        </p:txBody>
      </p:sp>
      <p:graphicFrame>
        <p:nvGraphicFramePr>
          <p:cNvPr id="2970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110969"/>
              </p:ext>
            </p:extLst>
          </p:nvPr>
        </p:nvGraphicFramePr>
        <p:xfrm>
          <a:off x="298450" y="1764482"/>
          <a:ext cx="8569325" cy="329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Document" r:id="rId4" imgW="8769932" imgH="3388257" progId="Word.Document.8">
                  <p:embed/>
                </p:oleObj>
              </mc:Choice>
              <mc:Fallback>
                <p:oleObj name="Document" r:id="rId4" imgW="8769932" imgH="33882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" y="1764482"/>
                        <a:ext cx="8569325" cy="329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M:\Current projects\HTML and CSS\Manuscript\Chapter 03\3-5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921" y="3641605"/>
            <a:ext cx="6175375" cy="295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40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370" y="150631"/>
            <a:ext cx="8381260" cy="558553"/>
          </a:xfrm>
        </p:spPr>
        <p:txBody>
          <a:bodyPr/>
          <a:lstStyle/>
          <a:p>
            <a:r>
              <a:rPr lang="en-US" sz="2800" u="none" dirty="0" smtClean="0"/>
              <a:t>Grouping Elements</a:t>
            </a:r>
            <a:endParaRPr lang="en-US" sz="2800" u="none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335042"/>
              </p:ext>
            </p:extLst>
          </p:nvPr>
        </p:nvGraphicFramePr>
        <p:xfrm>
          <a:off x="297712" y="1630680"/>
          <a:ext cx="8718698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7358"/>
                <a:gridCol w="722134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Element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Description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dl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definition 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list containing terms and definitions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defined term within a definition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list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dd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definition within a definition list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hr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"Horizontal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Rule,"  now known as a "thematic break" (e.g. for a scene change in a movie, or a new topic within a section of a reference book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ul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unordered list of items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ol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ordered list of items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list item in an unordered list or an ordered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list  (... or a menu)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Paragraph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807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32808"/>
            <a:ext cx="21336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Murach's HTML5 and CSS3, C3</a:t>
            </a:r>
          </a:p>
        </p:txBody>
      </p:sp>
      <p:sp>
        <p:nvSpPr>
          <p:cNvPr id="5427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32808"/>
            <a:ext cx="33528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© 2012, Mike Murach &amp; Associates, Inc.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Ordered and Unordered Lists</a:t>
            </a:r>
            <a:endParaRPr lang="en-US" dirty="0"/>
          </a:p>
        </p:txBody>
      </p:sp>
      <p:graphicFrame>
        <p:nvGraphicFramePr>
          <p:cNvPr id="5427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109555"/>
              </p:ext>
            </p:extLst>
          </p:nvPr>
        </p:nvGraphicFramePr>
        <p:xfrm>
          <a:off x="276446" y="2191044"/>
          <a:ext cx="7262812" cy="393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Document" r:id="rId4" imgW="7315170" imgH="3955722" progId="Word.Document.8">
                  <p:embed/>
                </p:oleObj>
              </mc:Choice>
              <mc:Fallback>
                <p:oleObj name="Document" r:id="rId4" imgW="7315170" imgH="395572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446" y="2191044"/>
                        <a:ext cx="7262812" cy="393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7" descr="M:\Current projects\HTML and CSS\Manuscript\Chapter 03\3-13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175" y="3439633"/>
            <a:ext cx="4254500" cy="320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11542"/>
            <a:ext cx="21336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Murach's HTML5 and CSS3, C7</a:t>
            </a:r>
          </a:p>
        </p:txBody>
      </p:sp>
      <p:sp>
        <p:nvSpPr>
          <p:cNvPr id="2253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11542"/>
            <a:ext cx="33528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dirty="0" smtClean="0">
                <a:latin typeface="Arial Narrow" pitchFamily="34" charset="0"/>
              </a:rPr>
              <a:t>© 2012, Mike </a:t>
            </a:r>
            <a:r>
              <a:rPr lang="en-US" sz="900" dirty="0" err="1" smtClean="0">
                <a:latin typeface="Arial Narrow" pitchFamily="34" charset="0"/>
              </a:rPr>
              <a:t>Murach</a:t>
            </a:r>
            <a:r>
              <a:rPr lang="en-US" sz="900" dirty="0" smtClean="0">
                <a:latin typeface="Arial Narrow" pitchFamily="34" charset="0"/>
              </a:rPr>
              <a:t> &amp; Associates, Inc.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Lists  </a:t>
            </a:r>
            <a:r>
              <a:rPr lang="en-US" sz="2400" dirty="0" smtClean="0"/>
              <a:t>(1)</a:t>
            </a:r>
            <a:endParaRPr lang="en-US" dirty="0"/>
          </a:p>
        </p:txBody>
      </p:sp>
      <p:graphicFrame>
        <p:nvGraphicFramePr>
          <p:cNvPr id="2253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277712"/>
              </p:ext>
            </p:extLst>
          </p:nvPr>
        </p:nvGraphicFramePr>
        <p:xfrm>
          <a:off x="448672" y="1753837"/>
          <a:ext cx="8304212" cy="501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Document" r:id="rId4" imgW="8504649" imgH="5248780" progId="Word.Document.8">
                  <p:embed/>
                </p:oleObj>
              </mc:Choice>
              <mc:Fallback>
                <p:oleObj name="Document" r:id="rId4" imgW="8504649" imgH="52487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72" y="1753837"/>
                        <a:ext cx="8304212" cy="501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751" y="2849526"/>
            <a:ext cx="11815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A list within a list item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153838" y="2440907"/>
            <a:ext cx="180761" cy="1658680"/>
          </a:xfrm>
          <a:prstGeom prst="leftBrace">
            <a:avLst>
              <a:gd name="adj1" fmla="val 78592"/>
              <a:gd name="adj2" fmla="val 50383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4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02014"/>
            <a:ext cx="21336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Murach's HTML5 and CSS3, C7</a:t>
            </a:r>
          </a:p>
        </p:txBody>
      </p:sp>
      <p:sp>
        <p:nvSpPr>
          <p:cNvPr id="2662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02014"/>
            <a:ext cx="33528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© 2012, Mike Murach &amp; Associates, Inc.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Lists</a:t>
            </a:r>
            <a:br>
              <a:rPr lang="en-US" dirty="0" smtClean="0"/>
            </a:br>
            <a:r>
              <a:rPr lang="en-US" sz="2400" dirty="0" smtClean="0"/>
              <a:t>(sometimes called Description Lists)</a:t>
            </a:r>
            <a:endParaRPr lang="en-US" dirty="0"/>
          </a:p>
        </p:txBody>
      </p:sp>
      <p:graphicFrame>
        <p:nvGraphicFramePr>
          <p:cNvPr id="2662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648471"/>
              </p:ext>
            </p:extLst>
          </p:nvPr>
        </p:nvGraphicFramePr>
        <p:xfrm>
          <a:off x="696036" y="1763978"/>
          <a:ext cx="7304088" cy="487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Document" r:id="rId4" imgW="7315170" imgH="4869991" progId="Word.Document.8">
                  <p:embed/>
                </p:oleObj>
              </mc:Choice>
              <mc:Fallback>
                <p:oleObj name="Document" r:id="rId4" imgW="7315170" imgH="486999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36" y="1763978"/>
                        <a:ext cx="7304088" cy="487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296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370" y="150631"/>
            <a:ext cx="8381260" cy="558553"/>
          </a:xfrm>
        </p:spPr>
        <p:txBody>
          <a:bodyPr/>
          <a:lstStyle/>
          <a:p>
            <a:r>
              <a:rPr lang="en-US" sz="2800" u="none" smtClean="0"/>
              <a:t>Section Elements</a:t>
            </a:r>
            <a:endParaRPr lang="en-US" sz="2800" u="none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784762"/>
              </p:ext>
            </p:extLst>
          </p:nvPr>
        </p:nvGraphicFramePr>
        <p:xfrm>
          <a:off x="340242" y="829339"/>
          <a:ext cx="8378456" cy="436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8925"/>
                <a:gridCol w="6939531"/>
              </a:tblGrid>
              <a:tr h="2115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Element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rgbClr val="FFFFFF"/>
                          </a:solidFill>
                          <a:effectLst/>
                          <a:latin typeface="Franklin Gothic Medium"/>
                          <a:ea typeface="Times New Roman"/>
                          <a:cs typeface="Arial"/>
                        </a:rPr>
                        <a:t>Description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lvl="1" indent="0" algn="l"/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Contact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information for a document or article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article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independent block of content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aside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Content only tangentially related to the surrounding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content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header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header region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footer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footer region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h1, h2, h3, h4, h5, h6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heading.  Begin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 h1 and then h2 (sub heading), then h3 (sub </a:t>
                      </a:r>
                      <a:r>
                        <a:rPr lang="en-US" sz="16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sub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heading), and so on.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nav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Groups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navigation elements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section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significant concept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or topic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details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section which can be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expanded to show more details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summary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title and/or description</a:t>
                      </a:r>
                      <a:r>
                        <a:rPr lang="en-U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for corresponding &lt;details&gt;</a:t>
                      </a:r>
                      <a:endParaRPr lang="en-US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08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1"/>
            <a:ext cx="4680099" cy="440740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Headings have multiple levels</a:t>
            </a:r>
          </a:p>
          <a:p>
            <a:pPr marL="4572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&lt;h1&gt;Level-one heading&lt;/h1&gt;</a:t>
            </a:r>
            <a:r>
              <a:rPr lang="en-US" dirty="0">
                <a:latin typeface="Consolas" pitchFamily="49" charset="0"/>
                <a:cs typeface="Consolas" pitchFamily="49" charset="0"/>
              </a:rPr>
              <a:t/>
            </a:r>
            <a:br>
              <a:rPr lang="en-US" dirty="0">
                <a:latin typeface="Consolas" pitchFamily="49" charset="0"/>
                <a:cs typeface="Consolas" pitchFamily="49" charset="0"/>
              </a:rPr>
            </a:br>
            <a:r>
              <a:rPr lang="en-US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h2&gt;Level-two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heading&lt;/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h2&gt;</a:t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r>
              <a:rPr lang="en-US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h3&gt;Level-three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heading&lt;/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h3&gt;</a:t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r>
              <a:rPr lang="en-US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h4&gt;Level-four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heading&lt;/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h4&gt;</a:t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r>
              <a:rPr lang="en-US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h5&gt;Level-five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heading&lt;/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h5&gt;</a:t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r>
              <a:rPr lang="en-US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h6&gt;Level-six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heading&lt;/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h6&gt;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/>
              <a:t>Although tempting, do not use</a:t>
            </a:r>
            <a:br>
              <a:rPr lang="en-US" dirty="0"/>
            </a:br>
            <a:r>
              <a:rPr lang="en-US" dirty="0">
                <a:latin typeface="Consolas" pitchFamily="49" charset="0"/>
                <a:cs typeface="Consolas" pitchFamily="49" charset="0"/>
              </a:rPr>
              <a:t>&lt;h2&gt; </a:t>
            </a:r>
            <a:r>
              <a:rPr lang="en-US" dirty="0"/>
              <a:t>tag if there is no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&lt;h1&gt; </a:t>
            </a:r>
            <a:r>
              <a:rPr lang="en-US" dirty="0"/>
              <a:t>just to get a smaller font size.  </a:t>
            </a:r>
            <a:r>
              <a:rPr lang="en-US" dirty="0" smtClean="0"/>
              <a:t>Search engines pay more attention to &lt;h1&gt;s</a:t>
            </a:r>
            <a:endParaRPr lang="en-US" dirty="0"/>
          </a:p>
          <a:p>
            <a:r>
              <a:rPr lang="en-US" dirty="0"/>
              <a:t>Examine</a:t>
            </a:r>
            <a:br>
              <a:rPr lang="en-US" dirty="0"/>
            </a:b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jackmyers.info/html/HeadingsAsSectionElements.html</a:t>
            </a:r>
            <a:r>
              <a:rPr lang="en-US" dirty="0" smtClean="0"/>
              <a:t> </a:t>
            </a:r>
            <a:endParaRPr lang="en-US" dirty="0"/>
          </a:p>
          <a:p>
            <a:pPr marL="4572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dirty="0" smtClean="0">
                <a:latin typeface="Consolas" pitchFamily="49" charset="0"/>
                <a:cs typeface="Consolas" pitchFamily="49" charset="0"/>
              </a:rPr>
            </a:b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45720" indent="0">
              <a:buNone/>
            </a:pP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45720" indent="0">
              <a:buNone/>
            </a:pP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45720" indent="0"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Tags</a:t>
            </a:r>
            <a:endParaRPr lang="en-US" dirty="0"/>
          </a:p>
        </p:txBody>
      </p:sp>
      <p:pic>
        <p:nvPicPr>
          <p:cNvPr id="4" name="Picture 3" descr="hea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159" y="1752859"/>
            <a:ext cx="3409950" cy="43386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61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2175"/>
            <a:ext cx="21336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Murach's HTML5 and CSS3, C3</a:t>
            </a:r>
          </a:p>
        </p:txBody>
      </p:sp>
      <p:sp>
        <p:nvSpPr>
          <p:cNvPr id="2253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2175"/>
            <a:ext cx="33528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© 2012, Mike Murach &amp; Associates, Inc.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HTML Using</a:t>
            </a:r>
            <a:br>
              <a:rPr lang="en-US" dirty="0" smtClean="0"/>
            </a:br>
            <a:r>
              <a:rPr lang="en-US" dirty="0" smtClean="0"/>
              <a:t>Heading and Paragraph Tags</a:t>
            </a:r>
            <a:endParaRPr lang="en-US" dirty="0"/>
          </a:p>
        </p:txBody>
      </p:sp>
      <p:graphicFrame>
        <p:nvGraphicFramePr>
          <p:cNvPr id="2253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6321"/>
              </p:ext>
            </p:extLst>
          </p:nvPr>
        </p:nvGraphicFramePr>
        <p:xfrm>
          <a:off x="319567" y="1765412"/>
          <a:ext cx="7261225" cy="247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Document" r:id="rId4" imgW="7315170" imgH="2495192" progId="Word.Document.8">
                  <p:embed/>
                </p:oleObj>
              </mc:Choice>
              <mc:Fallback>
                <p:oleObj name="Document" r:id="rId4" imgW="7315170" imgH="249519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567" y="1765412"/>
                        <a:ext cx="7261225" cy="247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9" descr="M:\Current projects\HTML and CSS\Manuscript\Chapter 03\3-3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576" y="4024423"/>
            <a:ext cx="5857875" cy="263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529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719071"/>
            <a:ext cx="8543926" cy="440740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Every table must have, at a minimum, the following tags:</a:t>
            </a:r>
          </a:p>
          <a:p>
            <a:pPr lvl="1">
              <a:tabLst>
                <a:tab pos="1771650" algn="l"/>
              </a:tabLst>
            </a:pPr>
            <a:r>
              <a:rPr lang="en-US" dirty="0" smtClean="0"/>
              <a:t>&lt;table&gt;	Defines the table</a:t>
            </a:r>
          </a:p>
          <a:p>
            <a:pPr lvl="1">
              <a:tabLst>
                <a:tab pos="1771650" algn="l"/>
              </a:tabLst>
            </a:pPr>
            <a:r>
              <a:rPr lang="en-US" dirty="0" smtClean="0"/>
              <a:t>&lt;td&gt;	Table Data.  Defines a cell</a:t>
            </a:r>
          </a:p>
          <a:p>
            <a:pPr lvl="1">
              <a:tabLst>
                <a:tab pos="1771650" algn="l"/>
              </a:tabLst>
            </a:pPr>
            <a:r>
              <a:rPr lang="en-US" dirty="0" smtClean="0"/>
              <a:t>&lt;</a:t>
            </a:r>
            <a:r>
              <a:rPr lang="en-US" dirty="0" err="1" smtClean="0"/>
              <a:t>tr</a:t>
            </a:r>
            <a:r>
              <a:rPr lang="en-US" dirty="0" smtClean="0"/>
              <a:t>&gt;	Table Row.  Defines a row</a:t>
            </a:r>
          </a:p>
          <a:p>
            <a:pPr>
              <a:tabLst>
                <a:tab pos="1771650" algn="l"/>
              </a:tabLst>
            </a:pPr>
            <a:r>
              <a:rPr lang="en-US" dirty="0" smtClean="0"/>
              <a:t>Columns are defined by the number of &lt;td&gt;'s within a &lt;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</a:p>
          <a:p>
            <a:pPr marL="365760" lvl="1" indent="0">
              <a:buNone/>
              <a:tabLst>
                <a:tab pos="1771650" algn="l"/>
              </a:tabLst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&lt;table&gt;</a:t>
            </a:r>
          </a:p>
          <a:p>
            <a:pPr marL="365760" lvl="1" indent="0">
              <a:buNone/>
              <a:tabLst>
                <a:tab pos="1771650" algn="l"/>
              </a:tabLst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&lt;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td&gt;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Column 1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&lt;/td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 &lt;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td&gt;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Column 2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&lt;/td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 &lt;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td&gt;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Column 3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&lt;/td&gt;</a:t>
            </a:r>
            <a:b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  <a:b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/>
            </a:r>
            <a:b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 smtClean="0">
                <a:latin typeface="Consolas" pitchFamily="49" charset="0"/>
                <a:cs typeface="Consolas" pitchFamily="49" charset="0"/>
              </a:rPr>
            </a:b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&lt;td&gt;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Also column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1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&lt;/td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 &lt;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td&gt;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Also column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2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&lt;/td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 &lt;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td&gt;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Also column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3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&lt;/td&gt;</a:t>
            </a:r>
            <a:b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</a:b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/>
            </a:r>
            <a:br>
              <a:rPr lang="en-US" sz="1600" dirty="0">
                <a:latin typeface="Consolas" pitchFamily="49" charset="0"/>
                <a:cs typeface="Consolas" pitchFamily="49" charset="0"/>
              </a:rPr>
            </a:br>
            <a:endParaRPr lang="en-US" sz="1600" dirty="0" smtClean="0">
              <a:latin typeface="Consolas" pitchFamily="49" charset="0"/>
              <a:cs typeface="Consolas" pitchFamily="49" charset="0"/>
            </a:endParaRPr>
          </a:p>
          <a:p>
            <a:pPr marL="365760" lvl="1" indent="0">
              <a:buNone/>
              <a:tabLst>
                <a:tab pos="1771650" algn="l"/>
              </a:tabLst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&lt;/table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365760" lvl="1" indent="0">
              <a:buNone/>
              <a:tabLst>
                <a:tab pos="1771650" algn="l"/>
              </a:tabLst>
            </a:pPr>
            <a:endParaRPr lang="en-US" sz="1600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437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Let's Learn the Language</a:t>
            </a:r>
            <a:endParaRPr lang="en-US" dirty="0"/>
          </a:p>
        </p:txBody>
      </p:sp>
      <p:sp>
        <p:nvSpPr>
          <p:cNvPr id="3" name="AutoShape 2" descr="data:image/jpeg;base64,/9j/4AAQSkZJRgABAQAAAQABAAD/2wCEAAkGBhQSEBUUEBQVFRQVFhQUFBQUFBcVFBQVFBUVFRQVFBQXHCceFxkkGRUUHy8gIycpLS0sFR4xNTAqNSYrLCkBCQoKBQUFDQUFDSkYEhgpKSkpKSkpKSkpKSkpKSkpKSkpKSkpKSkpKSkpKSkpKSkpKSkpKSkpKSkpKSkpKSkpKf/AABEIAMIBAwMBIgACEQEDEQH/xAAbAAABBQEBAAAAAAAAAAAAAAACAAEDBAUGB//EADoQAAIBAwIFAgQEBAUEAwAAAAECAwAEERIhBQYTMUEiURQyYXEHI4GRM0JSoRUWscHRJENy4WKy8f/EABQBAQAAAAAAAAAAAAAAAAAAAAD/xAAUEQEAAAAAAAAAAAAAAAAAAAAA/9oADAMBAAIRAxEAPwD1MEUtqrGUKMsQAO5JwB9z4qjxfmKK2gWd8tEWRS6YZUEjaRIxz8gJGSM96DaUVIKxuM8yRWoiMusiZxHGUXUC7fKpbIAz4z3xUU3OlvHrE5khdI3mMcsbK7Rxgl2j8SYAOykmg6IUQrm/87wrDHPKksUEoQrO6qYwJMaOoUYmPORuwA33IqfhHNIuuobaJ3SOVoWctGuWQgNpUtnAz5AzQb4oxXO8U5na3eFZbdgJn6SydWPQJCMornPp1YwPrtUnFuahaRvJdRPGiqWDr+ZGxAzpLL8jE7DUACfNBvinFczfc3NEbfqRLGtwmVeSXSqS6Q3QchDhiDsexwRUUnOjhYXMDRxSs0WuTVlZQcINKqSUf+V/O3bNB1wp6itptSg4I+hBU5+zb1l8V408EgQx5EnphcZIMuCenJ/TnGx/3oNoU9c2nHpjGJNKqEbTcRlT1Idu+AfUOxyPG9Bfcx3EbhFg6mXUqyHKvE3dh7EbbUHUUsVl8M40JAQ/pYe+wIzjIz+xHirV9I4TVFgnvg+R5x9aC1SrGtuLyMpYphTsrHPf3I7gVCvML53T07+odhjvmg36VZ44gWTKYz5U7H9KVvxPU2+AuNj/AK0GhSqFixIKkaaeWbGcDegkpYqm99jBxkEf3qtHxsEE6TttQalNVb4zOPqKhbiWO4NBeNMarRXwP0NRvxMDOx2oLRFNoFQxXoYZFA95tmgs4ptNVjd7ZqF+KAUFwpSqh/iopUHPcQ5TWaXqNK5P8scgWWBT7iJhjP1zWkvDWkhkhuunIjqUwsZQFCMEMuo7/YirqipBQYdxyqJ+Hm0uHDekKskaspTRjpMupmOpcDcnehn5O67W7Xk3WFudSqIlTWxXQTKcksCO6jANdCDRig5s8iJ8NJapNKltICvR9D9NWOWWJ3Usq+wJOPGKuWvJsMTarZpYG0ormJ8CQIoVTJG4ZGbA+bGfrW2DRKaDOuuAJNbvBcM8ySdy5UMOxGgoqhSCAQQNjWhLZI8RikGtGTQwf1alI0kN75FHRKaCk3AYTbpbsmqJAgVWZiR0yChDk6sggYOc7VbvLNJkMcqh0bGpW3Bwcj+4BqUU4oIbXh8cZJRcE7E5J/1NWHiDDDAEZB3GdxuD96cU9AwjG5wMnucd8e/vRBBtsNu30+1KnoBMKnuB+wowKQp6AdIpukO2B+1HSoA6Y9h+1Loj2H7UdKgYLjtSNKlQR9Ee31pjAvsN+9SUqCMwL7UJgX2qU01BH0R7ULQj2qU0JoIlhA7CkYh7VJTUEJhA7Cq0tqp8VdNROKDPNovtSq0VpUFcUWaGqvE+HdeIxl5Iw380TaH/AEbxQVeOcdKRyramOS5jjMqwsSSQu5BC7gkZA+uKzrP8TLV4VmxMIjoDzdFzDE7gel5MbYJwT2FWOG8vzWw028sRTyJYcMfq0kZBY/Ug0PB+SliS7hZg9rcszLDj+F1B+YoPtncbbUA8c52ktriFDas0ExEaT9SNVaVhlFGWwFI8tjcVZ5g5qmtlt82wzPIIcvOqpFKx9AkZVPpYZ9Q8jHmlByfH/hwsrp2mjRca29DgIcoQR2KjGD9KK35fhurYrJcy3cEi6RqeMr6WBDK8aA6wV+bOaDG4fzqLuSOO8haBHnkt0KXEivHcxD+BcdPTjWMldyDir/BLuS0upOHyuSJBJPYTSlpCV7vA5Jy7Rk5G+SvmteTlG2bqF4gxl6RkLM3raD+G532cf1DBPk1pXVtE2h5VQ9JtaO+Py2xjUrH5TgkZoOfvubZ7eVIXiiuZnxiK1dxMFJ+d4pFKouPLSAV1kTEgEjSSASDg4PtkbH9Ko2HEbeVn6EkMjenqdJ0dvZdegk/QZrnuJ/iPDFcxKrLJAZGgnmUPiCXsmX06CurZt8ig7MUgayF5sttZR5RGwONMwaAkjb09UKG/TNakMysMqQwPYqQQfsRQS04oQaegIUqHNEDQKlmlSoHpUqijuVY4VlJxnAIOx7H7UElKgadR3ZR9yBUEnE4hjMi79txvntj3oLNKoGvUCs2dl+bG+MfSoU4jqYaUYqf5v/XeguU1BcTBFLHOAMnG5qlNxgL/ACt8uof8UGhQmsqDjZbBCYUjydx96rtxiQsQFAxtnvv4x70G2aaswzO4UEb+cbUd1byZGg7HuPagvE1C8y+4rLaylI3bH6+KP/DwUwW/XNBP8en9QpVnvwWMn5xSoLgohQ0VBIKRbAz7UKmjWg5P/OhluNCslrEjAM90pSSXB3EUbYGk/wBRP6VhQcIMHEhaC6mjs7oSz2nw8gQLOSGkj1gEkDdlXtv2r0qSFWGHUMPZgCP2NBFw6JQAsaAKSygIoCse5XbY/ag854nFfXUEtkTrurKaOUB8pHf225QSEYBJHcZAytXeXrLRKWaO4CTAJNYLYOLYNsNZMrsi42yVOCB2r0RRRUHl8vLfEjOJljC3kMp6MkbQRWT2p3MTqo6pyBjDZwd8jetmHk+5RbhYVg+HvNbzWdyzMsEsgIdopYgdSnY6cDfGCMVt3vO0EYn0CSc2665RCmsKAQCuvZS4G5XOcA1zw/Fcll02Uujo/EsTImo2xKjqQqueqQCWZcgqFNBp2HJlz8FFaXN6zRR6lcxJokmhwBHG0jElMeoEruRgZGCT1PDuHRwRLFAixxoMKijAH/J+vc155f8A4kztdSxWnSIWOOW1QwTztexuuourwnES59OSDv37Gj49HfPGnEY3u4dKgXFgAqyLCP4hiyrK8gOWDFcldtu1B6SKLFcBx3iVtPZK9q44hNHEWhtzckPN8up5YoyC7qMnBXI3A3NQcgcVnhkMBWe4tWCtFP8ADzR/DyOSXt3ExLmNe4bLaexO+wdtxvmCCzjEl1KsSE6QzZ3bBOkYB3wDt5qrbc2xSxs1ssszKyo0SpomQuMqXSbToXG+o7Ve4twmO5heGdQ0bjBHkezKfDA7gjsRXPwcnyMIGnnBuINULTKpzdWjEjpXAyMsVwdQOzDI7mgjufxHUKejEXeOQRXCvKifD6iAskjLqBjPbWpIB2ON8VJ/xDmEIZoBFIJMSLvMUjTPWARdJaZPSSnlW1DUKvWX4cRR9MdacpCjRRJ+WNMTkF4pCEzMhxjD5/feti05Wto8aYhkdPBYsx/Kz0jknuoJAPfGB22oM6z5pneEP0FySQpDFuqvdXjjj1NjHcE7e9XuEcOR11PAY2OoMCCoOs5YKuflzvg+c1Oi2sTM4ECMqmR2URqyp3LsRuF27/Sla8y20iM6TR6VClizaMBvlY68bHwexoIDwZYZC0UatHIQJY8DbbAdM+PcfqKZLFlYwiLVb4BR9SgxnOcAdyBsQajiu5J5S1rcxPEpUlQAcHsyFgN1I3BByCPINRcW49LBcxRyLiKR3AmVSw09MlVPfS4Ye2CP1oNFbCQeoMuvsSQdMi+NYHZvqKaz4a0ZJDKAxyy4JAPspJ2FY9jxFw2iWY9i6XJkj6MgB7BBjftlfFV7mK76MghcNLqMq7lo5Yy2R02PYgbY+goOukuEA9TKB23I/asyb4fLZYekHK6thkb4H2rnrThE7W2GiIkU6kIIBJJzvq7jfzuO1aVpwGVE0kqxydWvyDuO3tnb2xQaNoy5ASP0Y2b/AJFWLmRUAOnOTjbxn3qtacLZOmdYBUevSMBzj77VZnvYwPU647bkefFBnXPG2UgBMbkZJ7e1Ry8Rm0enGrOOx/cVJcX1vHknGzYyQcBvbJq3w256i6sLjOxU5oKNt1TknJyP0/SrK2OUw3f6U13fOpIwBg7Z8j3FZ1tcSyE5J8jYYH3FBc/wv3IzSrO/wiU7lnz/AOWP7U1BpKakFRCpAaA1owaBaIUEimpBUS0amgkqtxGxE0TRMzqrjBMbFHx9GG4qfNEDQc9w7lWS1jEVnc6Y17RzQxyL9csmhjn3JNVLL8PBHo/OI6M5nt9KD8lZB+fbjJOqFyW9J7Ajviut1ViLzL1pTFZp1dGoSTE4hjcA4XV/3G1YBC9veggg/Dq0WMRlGZUkeSE62R7cSHJjhkj0uqZydOT3rY4VwGG3ZmiVtb4Du8kkjsF+UFpGJwMnb615tNzrxF8dV4bVROYLkpH1JLRsflM2skNHIxHqxsPPmq/HuZbl3iadGZbYGC+t45pIVjnc/l3LNFljAVwwIzjeg9NvuI2tmyGUxQmZ9CtpC63OThmA+h3Y0T8zW/RaZJBMiMEPQzOdbEBUCxZJJLD964LgXDbe6hNrxC5trxpdYtTG5nuIIzlipuCufTgYYgZxg57V0HLt7eW8Ytri0lkeM6EuYTCsUsQOEkbU4KPp7jB3HnNBtcH5piuJXhCyxzRqrtFPGYn0NsHUHZlztkHvWleiQxv0Sok0nplwSgfHp1gEErnvg15vafhteI8ZWaBZIZXlW/xI91Mr6vyZ42wpTcA+vGF2AyTXpForhFErKz4GtlUqpbyVUkkD6ZNB55w/mu+6Us1y2rovJHfWkcQSazQ50TW75JlAXD5OcjJHasjivEwJJY0aaS3dIkWFpZ55eJRTaT8TayHKxyoSSAv9J1adq9WXhkXWMwReqyCJnx6mQHIVvcA+9OZ4oQqZjiB9KJlUB+iLtn7Cg8v4RyXL/wBiEqpCp1Xj6QdDG0ayPE+GAKgxzQ7Zysib10HB+R5odL/lO+jQpuJZ5Xt0OPyUIbRIi49Jwh2Gd963uJc520DskrSDp6eq4glaKLWAV6sqrpQYI8+awuJfiY6TtDFZu2iWOIu8saKeqrNGVI1bPpARj6SWwSpoOqsOBRxMHBlZwCNUk0kmx77M2kfoKbjl3CiKLgFldgFAUnLr6kAI7MSPTuMnYb1xB/Ee4e7KwR9VWKm3txCVeaMAC41Ts4EU0b6gUZdsDPfNbk/FrppdDQdRAQWjigDD+oK9xNKiKw2zpVsGgvtxqyHTbCkzAyqFhZy2nZmIVTgrnBzuKltuY45JenEuVCh+pqRYypyMpvlgCNJ22PerPEeGLNGBvG6nXG64DRyf1Dwe5BHYgkHvXNLynNNM73CQxjSGXQeoDcq38cRlQEVlwGQk587jNBcm5qfonIjjmDLmJizME1DWQCF1kLkjSSDT8U4nNGFkVurDIY1BiVRp1HDEtnb3B39quzcDkmiKXM2QdsQxrGAMYIGosfqDkEUNpDavIVVPWo3V0dNQ+UuFYAPvsWANBm3jrpC9UuTr6TM7DWT3jkA3Vh4OKvcN4eREp0qWYASrp05PYsPY/wCtXLni0EauxdMoQrafUykkKoKrvnJAql/mMqxjkjcOE1lsYjIJIU5O4yRvt6c70Cn4K7iRGK6G2B+YkeCw7ZHvUvC7OKJikberHqXP98e9Y83NUkiExxnCgrLpB2ZsYAdsYxvk4ONvFaPCpgMaiZTnAlGHP/ixUYBH7UGhc3kYYI5Go7gEd/qKpXXHVXUFUnAznxWjPCGG/fwfI+1Z0vBwfmIOoEOcac/0kY7Ggrx8ZDgMI23+uP7UqsGeBPSzRZXAOSoP60qBwaMGoxRCgkBo1NRA0SmgmFGKjFEDQSCnBoRT5oFJCGUqwyCCCPcHvWJHyTBGMWxltxknEErKuT39Byv9q3RT0GEOSomZ2mZ5WlhME2vSBMmcr1AoALLkgMMVp2XA4YmDogDiNYdZyXMafKrMd2x9ao8b5lEDLFEpmuH+SJfby0jdkQe5/TNcpzPxniYumgieKLVC0lt6M9aQAa4C7HZx6iMd9vrQeiRQImSqqvvgBf3xVXiXHY4beSYsGWNSSEIYk+FGPJOAPvXlN9ezz2RtviHkW6CdCSU4dbmIgz2U5GMaipxn6irXLdyi3KXEriylRSkthb2simXGwDjcSH2ZR+tB3PK3PUV+AYYbgDBEjPHpjidcao2cndhnwDWVxzn6ezdGuooBGzHVDHM8t2kIJHXKBNJUAZPt71Zk4PPDcm74eilbgA3NrKxi1Pj0zKcHRIBswxv96eflGWacXZl+FuTG0Moh0zRvDnKowlUZYe4A/Wg6u2ulkRXjYMjgMrKchlO4IPkV59zZyfDHem8lg+JtrgdG5jIZ2t2kKgXUCjJG4UNpwR3HkV1PK/LEVjH07d5WTYBZJS6qR3KL2TJJJxW4DQed3nLF/Ii2shE8VrIro0rlIr63KlRBclMkSoQN8FW2JFWOGfh3IVVbl4hGvUVYkDSMttIxzZSTMR1Ygu6nSGVgCvbfseK8YhtozLcSLHGCAXbOkFjgAkdt6526/EWL4Ke5gjlbookqrLG0QkjkbSkqkg5j7knGcKdu1AycF4akvw88sc08gjUxzSIZJHjUhJSgwRNowpcYZgozmum4dwyK3TRBGsaZLEKMZJ7sT3JPua4qx4zBxGSazuEhMhVZBc2b9WMlfkYTaQ0cyEAgE+NvarUPFbpka0klZL2AF8xpEDewDZZYGmBRGJKhsg6WB2wQaDVg41dfEmN7cCNW0syamyj5MU6OcAqMFXTGpTg7g0N9zaqXT2zaIiqBhLPMkSsXU6TErbyAEYOO3saHlO3vE1fFKFjOWAkuXubjWcfM4VY1XA+VBjPmtbi/DevEU9IP8rPEkoX39DjBz2oMLhl/eMzQTyQLcKFeIrExiuYwPUwYtnucEKAV2O4IqOxuZJp5YJ1eGeM9e3dsMNLbOI3G0kYbYjY6XUEAitLh3KUMdqlvIOsqMzqZAAVZmLHQFxoUaiAF7DarU3Cog8Mh9AtwyxgNpjAkATBHY7AAf/lBgDl+Uy9YIPmk127PojMjbPIkgUl422Ohts7960IOWcPqLBFCjEcYbCvtqIZycjGVxgAg7ipLnm2BTKql3kiEh6YRwZGiGXjidgFdx7AmsLiPPMqpG6xrGpBkbI64eJgOk6NGR6Sx0sd9BK5GDmg23itoZURlw/dGIOBnIX1dsDsO+MgbZFWBxRQHAGXQ+qOLDvucA4Hv/as2Didw8sZkg2ZQ3TVULRB9syzNJjOx9KA5rZvbIOMg6XXdXA3B+3kHyPNBmTcxKQNBCan0a33AbOMEA987EHBBIrKm4sZBIHO+MmLJ1gI2AyIue5G4P2q5wjgSMutg6o4KtbuoCZ1HLEEajk7gncDFbqQKpyFAOwzjc47ZPc0GG/DVc6mtVZjgk6gM7ex3FKt/VTUGaDRA1GDTigmoxUQo1NBKDRA1GDRg0EgaiBqMGjFAeaegBogaDEn5OgMrzJ1I5XxqkjkZWOO2fFQ3HJvVAWa4lkCukkZbQHjdDkFXAB7ZBz4NdFTSShQSxwBuSe1Bg3ljYW5dpzEnUkWZhIwAMiYw4UnZthuK34pAwDLggjKkdiD2wfasSwmt74SP0Qy7xiR0GJFxvoJ3K+M1kcsXJtLhuHTn0YL2bk/NCe8ef6k7fbFB0/B+IySq3Xh6LqzAKXV9Sjs4K9gfY1k8X5/ghmNvGktxcDOqCFMuqhQxY6sDTgjfNUOYOWjbGO7sFPVhJ6sepibiE/OhLHdh3H1FNxW3NwIOJ8OGqZVwU+UzwsfXE2ezDcjPYigy4uZI7RzfwFjYXRIuEIINrdDI1Fe6hiNLDwcHzXTchczC7s4meZHnKlpVUqGQlidJQbjAwO3iohykPiXkUKLe6Q/F2zjKtIQNMijsG8N74FFbci2kUKCYazBkpO50SogJZVMqYJVRtuew3oOhv7FJ4nilUPHIpV1PYqe4rD5X4bNDHJZXK9W3jUJBM2k9WBgR0pU/qQeknGCMVv2tykiBo2DKRlWUggj3BHek9yisFLKGPZSwBP2Hc0HNW34fiIGK3u7qG2Jz8OjppXfJWOUqZEX6A/qK3OKypGomaF5XjyEEcfUmHUwraPIB2ycgYG9c9Y/iGJbt7VLWYyK5w3pRGhVgrTAyaSQGJGkAnauuzQZ3AuYEug4CvHJE2iaGUASRt3GoKSCCMEEEgg1npz7BJqW3Ekkml2hQo0S3PT+dbeWRdMhGD2/903MnCZVkW8slBuIxpkjzgXUHcxMf6x8yE9jkdjXO8ycMmvjHd2qPNE0OII+t8NJZ3KuSJwr4UnPpbO4CkDINAE/O95cWaukawNOc2zwyB2Yxv+baP1ExFcsivp2IJGO9UTxderGqz/FrcIyos7jXPHq/Ms7ldhFcIz5jkIXJOg+DXUcN5NdhL8a0R64/PigDCGSUadF0ureKfY5KbH0nuKscb5KjnXCMsRYKk0ohR7iVFKsv57epWyoOrc/qBQctBYXd6MCObTamRbZ7ovbs+QuiVsAsJ4j6QxVldS/Y99K95KnESOj650LsscTCG2WWQEGXQ4YgHfVGCFbUfSK7rNNqoKPDOERQZMUUcbPjX01CgkD/AEGTgfWrppGhJoEaEmo7m6SNC8jKiKMszEBVHuSe1ZVzx8FmjgAZ+h145GZRC2okRjVqyQSO4GBtkjIoNenrjYfxAtCo6k768APohkC6gMMAMHG+fJ+9Kg3BRA0ANGKCQGjBqIGjBoJBRg1GDRA0EgaiBqNTRZoJQacGowafNBLmsfmfgLXcXTWUxAkFtIB1AfynPg1qiizQYUFpeRAKjQMi4AGlkOB9iRVrjXL6XSx6yVeN1kR02ZWU74Psdwfoa1M1HNcqgy5ABIAztuewoJgNqZUAGAAB7Dauc4lzYVuvhoUDSaOoS7aECk4GD5P2qvz3eTDhxeFiGBjMpiOWEeodXQRvnTmg6ie7SNGd2CqoLMx7ADuTXP23PENxIY4EeVG1RrNp/wCneQLnRr/3xirfA7W2EGqDBjkUFmLFtQI7sWJrF5Wt2sbhrVV1WkrPLbOgysZPqeJiOwySQf0oJ7LiktlPFBcxQR20w0QtbgqkU256T6v6h2OBuCK5695dt4L2dOJEtFdYNpeSOdVuy5PREpOY2BOpTnfGPFehcY4THcwtFMMqw/UEbqynwwO4NUr7lhJ7L4W4ZpRoC9Rsa9S/LJn+oHBzQctwGKW/tz+cPi+HztHDeAakmCgfNj5kdSFcDyM12HB57tifi44IwAAoikeRi2d2JZQAuOw71LwSxMNvHGxVmRQGZECBiP5tI7GrxoCzT5odVNqoHNNmlmmJoHJpjQ5pE0CJrm+O806IepbPEyJLGs8j6mSGNxnq6VILLuu4ONyd8GgXgEgvjKtwcD1BWbVIqO3rgZf5oSRqQndGBxkHFcjzHwd7S/6yxtcxzEnRKAtrGGMjtGUAOtgfzF2JyG2ywoNK64l1ZpNIa4tbwpGs8kjpbQnddCr5OtdSsAMlgNXY1N/gDSuIeITdS5Q9W0lKAQsq6dQEQ2cgqNatk4OQRnbXsOHacwBVmsJkJjOQwhBGeluctERgoRuvbtgjSteFhY0SVjN021RvIAXXBOg6vLAHGrufPc0GU93Cxzc2j9bs+LZplJG2VlCkMpABH0xnB2pq6LNKgywaMGos0QaglFGpqHVRKaCYGiBqMGiFBKDRA1GDRg0BinFCDT5oDFFmgBpwaAy2BXB3HEmmvibqKVYIT+UNOVdh/Oce3iu51UxUHvQc3xGCzvQXaLqtGOwBV8ewO1Z/LvAXF3rhjeG2KFZIpW1a28EKSdON67RI1G4A+4qQGg59uQrXUSA6q3zRpIyxn7oDit63gVFCoAFUAADsAPAqE8Vi16Oomr+nUM/tWFxzj9zH1GhgUpFuWkfTrA3Oj/3QavMV9LFbtJBoLJ6irnAZRuwB8HGcVUsuebV4Ipi+lZRkZBOCNipI7EGuT5i44l1DZ3gBe1WQ/ER+FDArqcDuFapHvIOG3UTRFfg7w4Ma7rHJjIkUDsp7H9KDuLTmG3lYLHNGzHsocFv271fJrj+DcHMvEJbqWJUEY6VtsASp3eTb3Ow+grrqBwaWaHNU+KcYit01zOFXIA8kk9lUDcn6CgtzS6VJwTgE4XcnHgfWsPhfNRknMM8D27suuESFT1UHzEFdgw8rnIyKqcc5kl1WqWpVPiS4Ek6NhSi6gmjY6m37+xqBpDeh7a5AhvYMSxum4z/JPCTuVJ2Kn6g0Fm/5wZLiaOO2klS3CGZkddYEg1AxxHdwB3wftmsXl+PXeSNLdSu1wha0mR9KS2+jBjCY0iWNvUdgfPuKtwLNO/Wi0w38AEVxE4PSnTuuSN9J3ZXHbJHvVrl/ldlicXax73LXMSRM2ICSDhH2PfUTjA9RFAuCctTQ3BZOnFFq9TZNxdXQGcGaeT5B50r29xXR3VssilXUMpwcHtkEEH7ggH9KkzTE0AoAAAAAB2AGAPsB2pFqY0JagfNKgzSoM0UQNRg04oJRRiogakU0EgaiU1HRCgkDUYNRA0YNBJmnBoAafNBJT4qPVRGTG5oCzWHxnijx3MMf8kupT7g42qWy431ZmRBlV7t4zWfzg+mS3b2lH99qDGvOaJeGzGGQNKJW/wCnP1P8pNanD+aJzIYLuMRSOpMTA5Vtu2fernNnAviYAV/iRkPGfZhuKoG1a+tFYgx3ER9JIxh1/wBqDjeHQvcLJadMJdROWNy53GWyrr5O1dbzBBM8UCIwneBkaeNTjqqB2/ffH0rXblaOZVadcSgAM6EqT+orQsuGRWyEoAB3Y+T9zQcpwPgVwbiSREWC2lxrt3GrJAwWGDhc/wC1dHw/ky1hk6kcQDYwM5IX30qdl/StK0vFkUNGwZT5HamvL9IgC5wCQoP1OwoJblyqEouogEhe2ceKw7Tne3MHUlbpEHQ6N8yuO6kea3g2RXEc0cCWG6jv1TUq7Tp3BU7dTT7j/Sgv8c5mZjbLaSoEuHZOtjWFIUkAD3JHn2rB4jHcNogmYSXdrItzA5AVbpFyGXHYNgkfsaiuuH28l4sUDgw3SGTTGf4UqYKypj5T/wAU3MPBpo2SW6uw0kCt8KETTI7/APyA+bOwx9aDY4tzHa3sKwsJRKzrpRUYTQyA7P220nz2q7w/lu4+KinuZ1foxvGuiPQzh8ZMhyfYbCtzhxLRo7qA5VS224JG4q0TQLHmlmhzSzQLNKmNDqoHaoncDuceB96h4lLIsTGFQ7gZVScBvcZ98ZxXOW/DnvIgLlpAEfqRSKemxODp1qOzocjHY4Hegocc/Ev4e4kh+GZtBxq6qrnYHOnGw3pVNPfyoxWay67rsZlC4kA+VsHsdOMj3zSoN0GiDVGGp6CVTRg1CrVIDQTBqMGoc0QNBLRA1EpowaCTNODUYNEDQGKy+YopnhKwHDHya080s0HJ8F+JtkCmMMfLDzU/MrNLbqxUhlZTjv2NdMDQvGD3GaBWj5jXPsKljQDsMVz0nMXSuelKNKEelvH2qZub7cPoLjJ2z4/eg3tfvWdx7iyQQM7jUO2B5ztiuXuuIPc3pgEhRAuoFe7H71m8VSZWa0mYur7xOe+Rvg/WgXC7ieCVopAYYJ94WB+Rjvj6VJzJxySC2eK9BYDBjnUbHByNXsaj4jx3XZm3mjb4hcBPSd2HZga6ThNs8tgFvkBbRhhjOdqDb4HfCW3jcHIZVP8AarcsYZSrDIIwQfaub5GiZLfQQVVWYID3C52ro9VBS4ZwGC3H5Mar33A33q48CsQWUEjsSO1PmlmgPNLNDqoc0DsabVTMaBXz2NAZasa+5mSCVluPy0C60kPysB8w+jD2rEuOZHWSe06imcgtAQQM57KfAIqrwyykvoZ4OJEdbsIwABGMel0Pc596Dc/zpHJCHtleZmOlYwNLA4z68/IvnJqzwXjPVBR2QypjqiPJRWO4UMe5xXN/DM3ZdNxGBHMinT1ouwZT743B+4rqOHWEcMYSJAijwPfzk+TQWi9Koi1PQVUWipKaZmoFRqajBpw1BODRA1CGog1BKGotVRBqLVQSg0QNRBqINQSikTUeqn1UEmar3t6IkLN4qXNcxzZaTyYEPbO+1BV41w9r62ZiNJGdJ81W4LwyGeyMbgCVAQT/ADZHmtK1vrhFCGPbsTiq/wDlFnmMgYoG+ZRsDQYnBOESSjXE/wCbExUH3A8GuhXhNxcTxPPhREc7eTW5wfgqW6kJ53NaWaAGtEJyVGffFTeKHVSLUBAAdqWqg1UgaA80tVR6qWqgPNLNAWoJJCFJG5xtQPdOug6zgYwa5nhHHo43EASRY8kJK/ZjnsCaxOaOc2ACacZJV1Pf6EVf5evY7+0MbbOhx7MpHY0EDcMjSaaGYBWkYzQTec98avcVPwyQ3qa426dzCTGZAMq2P/sDWnb8M+Ih6d4gJU4DeSB2IPitKxsEgQJEoVR2FAHDbAxqOo3Ukx6nIAJ3z+1TyPSMlQO9AjJSqE0qBRnaialSoGpClSoCohSpUBCiFKlQGKIUqVAQpxTUqAqVKlQORTrSpUBUhSpUD0qelQDSFKlQCaalSoEaRpUqDzD8UEAliIAB1ruO/f3rR5RUC9bAxlFzjbP3pUqDvKCSlSoIHqBzSpUEZpUqVB//2Q=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AutoShape 4" descr="data:image/jpeg;base64,/9j/4AAQSkZJRgABAQAAAQABAAD/2wCEAAkGBhQSEBUUEBQVFRQVFhQUFBQUFBcVFBQVFBUVFRQVFBQXHCceFxkkGRUUHy8gIycpLS0sFR4xNTAqNSYrLCkBCQoKBQUFDQUFDSkYEhgpKSkpKSkpKSkpKSkpKSkpKSkpKSkpKSkpKSkpKSkpKSkpKSkpKSkpKSkpKSkpKSkpKf/AABEIAMIBAwMBIgACEQEDEQH/xAAbAAABBQEBAAAAAAAAAAAAAAACAAEDBAUGB//EADoQAAIBAwIFAgQEBAUEAwAAAAECAwAEERIhBQYTMUEiURQyYXEHI4GRM0JSoRUWscHRJENy4WKy8f/EABQBAQAAAAAAAAAAAAAAAAAAAAD/xAAUEQEAAAAAAAAAAAAAAAAAAAAA/9oADAMBAAIRAxEAPwD1MEUtqrGUKMsQAO5JwB9z4qjxfmKK2gWd8tEWRS6YZUEjaRIxz8gJGSM96DaUVIKxuM8yRWoiMusiZxHGUXUC7fKpbIAz4z3xUU3OlvHrE5khdI3mMcsbK7Rxgl2j8SYAOykmg6IUQrm/87wrDHPKksUEoQrO6qYwJMaOoUYmPORuwA33IqfhHNIuuobaJ3SOVoWctGuWQgNpUtnAz5AzQb4oxXO8U5na3eFZbdgJn6SydWPQJCMornPp1YwPrtUnFuahaRvJdRPGiqWDr+ZGxAzpLL8jE7DUACfNBvinFczfc3NEbfqRLGtwmVeSXSqS6Q3QchDhiDsexwRUUnOjhYXMDRxSs0WuTVlZQcINKqSUf+V/O3bNB1wp6itptSg4I+hBU5+zb1l8V408EgQx5EnphcZIMuCenJ/TnGx/3oNoU9c2nHpjGJNKqEbTcRlT1Idu+AfUOxyPG9Bfcx3EbhFg6mXUqyHKvE3dh7EbbUHUUsVl8M40JAQ/pYe+wIzjIz+xHirV9I4TVFgnvg+R5x9aC1SrGtuLyMpYphTsrHPf3I7gVCvML53T07+odhjvmg36VZ44gWTKYz5U7H9KVvxPU2+AuNj/AK0GhSqFixIKkaaeWbGcDegkpYqm99jBxkEf3qtHxsEE6TttQalNVb4zOPqKhbiWO4NBeNMarRXwP0NRvxMDOx2oLRFNoFQxXoYZFA95tmgs4ptNVjd7ZqF+KAUFwpSqh/iopUHPcQ5TWaXqNK5P8scgWWBT7iJhjP1zWkvDWkhkhuunIjqUwsZQFCMEMuo7/YirqipBQYdxyqJ+Hm0uHDekKskaspTRjpMupmOpcDcnehn5O67W7Xk3WFudSqIlTWxXQTKcksCO6jANdCDRig5s8iJ8NJapNKltICvR9D9NWOWWJ3Usq+wJOPGKuWvJsMTarZpYG0ormJ8CQIoVTJG4ZGbA+bGfrW2DRKaDOuuAJNbvBcM8ySdy5UMOxGgoqhSCAQQNjWhLZI8RikGtGTQwf1alI0kN75FHRKaCk3AYTbpbsmqJAgVWZiR0yChDk6sggYOc7VbvLNJkMcqh0bGpW3Bwcj+4BqUU4oIbXh8cZJRcE7E5J/1NWHiDDDAEZB3GdxuD96cU9AwjG5wMnucd8e/vRBBtsNu30+1KnoBMKnuB+wowKQp6AdIpukO2B+1HSoA6Y9h+1Loj2H7UdKgYLjtSNKlQR9Ee31pjAvsN+9SUqCMwL7UJgX2qU01BH0R7ULQj2qU0JoIlhA7CkYh7VJTUEJhA7Cq0tqp8VdNROKDPNovtSq0VpUFcUWaGqvE+HdeIxl5Iw380TaH/AEbxQVeOcdKRyramOS5jjMqwsSSQu5BC7gkZA+uKzrP8TLV4VmxMIjoDzdFzDE7gel5MbYJwT2FWOG8vzWw028sRTyJYcMfq0kZBY/Ug0PB+SliS7hZg9rcszLDj+F1B+YoPtncbbUA8c52ktriFDas0ExEaT9SNVaVhlFGWwFI8tjcVZ5g5qmtlt82wzPIIcvOqpFKx9AkZVPpYZ9Q8jHmlByfH/hwsrp2mjRca29DgIcoQR2KjGD9KK35fhurYrJcy3cEi6RqeMr6WBDK8aA6wV+bOaDG4fzqLuSOO8haBHnkt0KXEivHcxD+BcdPTjWMldyDir/BLuS0upOHyuSJBJPYTSlpCV7vA5Jy7Rk5G+SvmteTlG2bqF4gxl6RkLM3raD+G532cf1DBPk1pXVtE2h5VQ9JtaO+Py2xjUrH5TgkZoOfvubZ7eVIXiiuZnxiK1dxMFJ+d4pFKouPLSAV1kTEgEjSSASDg4PtkbH9Ko2HEbeVn6EkMjenqdJ0dvZdegk/QZrnuJ/iPDFcxKrLJAZGgnmUPiCXsmX06CurZt8ig7MUgayF5sttZR5RGwONMwaAkjb09UKG/TNakMysMqQwPYqQQfsRQS04oQaegIUqHNEDQKlmlSoHpUqijuVY4VlJxnAIOx7H7UElKgadR3ZR9yBUEnE4hjMi79txvntj3oLNKoGvUCs2dl+bG+MfSoU4jqYaUYqf5v/XeguU1BcTBFLHOAMnG5qlNxgL/ACt8uof8UGhQmsqDjZbBCYUjydx96rtxiQsQFAxtnvv4x70G2aaswzO4UEb+cbUd1byZGg7HuPagvE1C8y+4rLaylI3bH6+KP/DwUwW/XNBP8en9QpVnvwWMn5xSoLgohQ0VBIKRbAz7UKmjWg5P/OhluNCslrEjAM90pSSXB3EUbYGk/wBRP6VhQcIMHEhaC6mjs7oSz2nw8gQLOSGkj1gEkDdlXtv2r0qSFWGHUMPZgCP2NBFw6JQAsaAKSygIoCse5XbY/ag854nFfXUEtkTrurKaOUB8pHf225QSEYBJHcZAytXeXrLRKWaO4CTAJNYLYOLYNsNZMrsi42yVOCB2r0RRRUHl8vLfEjOJljC3kMp6MkbQRWT2p3MTqo6pyBjDZwd8jetmHk+5RbhYVg+HvNbzWdyzMsEsgIdopYgdSnY6cDfGCMVt3vO0EYn0CSc2665RCmsKAQCuvZS4G5XOcA1zw/Fcll02Uujo/EsTImo2xKjqQqueqQCWZcgqFNBp2HJlz8FFaXN6zRR6lcxJokmhwBHG0jElMeoEruRgZGCT1PDuHRwRLFAixxoMKijAH/J+vc155f8A4kztdSxWnSIWOOW1QwTztexuuourwnES59OSDv37Gj49HfPGnEY3u4dKgXFgAqyLCP4hiyrK8gOWDFcldtu1B6SKLFcBx3iVtPZK9q44hNHEWhtzckPN8up5YoyC7qMnBXI3A3NQcgcVnhkMBWe4tWCtFP8ADzR/DyOSXt3ExLmNe4bLaexO+wdtxvmCCzjEl1KsSE6QzZ3bBOkYB3wDt5qrbc2xSxs1ssszKyo0SpomQuMqXSbToXG+o7Ve4twmO5heGdQ0bjBHkezKfDA7gjsRXPwcnyMIGnnBuINULTKpzdWjEjpXAyMsVwdQOzDI7mgjufxHUKejEXeOQRXCvKifD6iAskjLqBjPbWpIB2ON8VJ/xDmEIZoBFIJMSLvMUjTPWARdJaZPSSnlW1DUKvWX4cRR9MdacpCjRRJ+WNMTkF4pCEzMhxjD5/feti05Wto8aYhkdPBYsx/Kz0jknuoJAPfGB22oM6z5pneEP0FySQpDFuqvdXjjj1NjHcE7e9XuEcOR11PAY2OoMCCoOs5YKuflzvg+c1Oi2sTM4ECMqmR2URqyp3LsRuF27/Sla8y20iM6TR6VClizaMBvlY68bHwexoIDwZYZC0UatHIQJY8DbbAdM+PcfqKZLFlYwiLVb4BR9SgxnOcAdyBsQajiu5J5S1rcxPEpUlQAcHsyFgN1I3BByCPINRcW49LBcxRyLiKR3AmVSw09MlVPfS4Ye2CP1oNFbCQeoMuvsSQdMi+NYHZvqKaz4a0ZJDKAxyy4JAPspJ2FY9jxFw2iWY9i6XJkj6MgB7BBjftlfFV7mK76MghcNLqMq7lo5Yy2R02PYgbY+goOukuEA9TKB23I/asyb4fLZYekHK6thkb4H2rnrThE7W2GiIkU6kIIBJJzvq7jfzuO1aVpwGVE0kqxydWvyDuO3tnb2xQaNoy5ASP0Y2b/AJFWLmRUAOnOTjbxn3qtacLZOmdYBUevSMBzj77VZnvYwPU647bkefFBnXPG2UgBMbkZJ7e1Ry8Rm0enGrOOx/cVJcX1vHknGzYyQcBvbJq3w256i6sLjOxU5oKNt1TknJyP0/SrK2OUw3f6U13fOpIwBg7Z8j3FZ1tcSyE5J8jYYH3FBc/wv3IzSrO/wiU7lnz/AOWP7U1BpKakFRCpAaA1owaBaIUEimpBUS0amgkqtxGxE0TRMzqrjBMbFHx9GG4qfNEDQc9w7lWS1jEVnc6Y17RzQxyL9csmhjn3JNVLL8PBHo/OI6M5nt9KD8lZB+fbjJOqFyW9J7Ajviut1ViLzL1pTFZp1dGoSTE4hjcA4XV/3G1YBC9veggg/Dq0WMRlGZUkeSE62R7cSHJjhkj0uqZydOT3rY4VwGG3ZmiVtb4Du8kkjsF+UFpGJwMnb615tNzrxF8dV4bVROYLkpH1JLRsflM2skNHIxHqxsPPmq/HuZbl3iadGZbYGC+t45pIVjnc/l3LNFljAVwwIzjeg9NvuI2tmyGUxQmZ9CtpC63OThmA+h3Y0T8zW/RaZJBMiMEPQzOdbEBUCxZJJLD964LgXDbe6hNrxC5trxpdYtTG5nuIIzlipuCufTgYYgZxg57V0HLt7eW8Ytri0lkeM6EuYTCsUsQOEkbU4KPp7jB3HnNBtcH5piuJXhCyxzRqrtFPGYn0NsHUHZlztkHvWleiQxv0Sok0nplwSgfHp1gEErnvg15vafhteI8ZWaBZIZXlW/xI91Mr6vyZ42wpTcA+vGF2AyTXpForhFErKz4GtlUqpbyVUkkD6ZNB55w/mu+6Us1y2rovJHfWkcQSazQ50TW75JlAXD5OcjJHasjivEwJJY0aaS3dIkWFpZ55eJRTaT8TayHKxyoSSAv9J1adq9WXhkXWMwReqyCJnx6mQHIVvcA+9OZ4oQqZjiB9KJlUB+iLtn7Cg8v4RyXL/wBiEqpCp1Xj6QdDG0ayPE+GAKgxzQ7Zysib10HB+R5odL/lO+jQpuJZ5Xt0OPyUIbRIi49Jwh2Gd963uJc520DskrSDp6eq4glaKLWAV6sqrpQYI8+awuJfiY6TtDFZu2iWOIu8saKeqrNGVI1bPpARj6SWwSpoOqsOBRxMHBlZwCNUk0kmx77M2kfoKbjl3CiKLgFldgFAUnLr6kAI7MSPTuMnYb1xB/Ee4e7KwR9VWKm3txCVeaMAC41Ts4EU0b6gUZdsDPfNbk/FrppdDQdRAQWjigDD+oK9xNKiKw2zpVsGgvtxqyHTbCkzAyqFhZy2nZmIVTgrnBzuKltuY45JenEuVCh+pqRYypyMpvlgCNJ22PerPEeGLNGBvG6nXG64DRyf1Dwe5BHYgkHvXNLynNNM73CQxjSGXQeoDcq38cRlQEVlwGQk587jNBcm5qfonIjjmDLmJizME1DWQCF1kLkjSSDT8U4nNGFkVurDIY1BiVRp1HDEtnb3B39quzcDkmiKXM2QdsQxrGAMYIGosfqDkEUNpDavIVVPWo3V0dNQ+UuFYAPvsWANBm3jrpC9UuTr6TM7DWT3jkA3Vh4OKvcN4eREp0qWYASrp05PYsPY/wCtXLni0EauxdMoQrafUykkKoKrvnJAql/mMqxjkjcOE1lsYjIJIU5O4yRvt6c70Cn4K7iRGK6G2B+YkeCw7ZHvUvC7OKJikberHqXP98e9Y83NUkiExxnCgrLpB2ZsYAdsYxvk4ONvFaPCpgMaiZTnAlGHP/ixUYBH7UGhc3kYYI5Go7gEd/qKpXXHVXUFUnAznxWjPCGG/fwfI+1Z0vBwfmIOoEOcac/0kY7Ggrx8ZDgMI23+uP7UqsGeBPSzRZXAOSoP60qBwaMGoxRCgkBo1NRA0SmgmFGKjFEDQSCnBoRT5oFJCGUqwyCCCPcHvWJHyTBGMWxltxknEErKuT39Byv9q3RT0GEOSomZ2mZ5WlhME2vSBMmcr1AoALLkgMMVp2XA4YmDogDiNYdZyXMafKrMd2x9ao8b5lEDLFEpmuH+SJfby0jdkQe5/TNcpzPxniYumgieKLVC0lt6M9aQAa4C7HZx6iMd9vrQeiRQImSqqvvgBf3xVXiXHY4beSYsGWNSSEIYk+FGPJOAPvXlN9ezz2RtviHkW6CdCSU4dbmIgz2U5GMaipxn6irXLdyi3KXEriylRSkthb2simXGwDjcSH2ZR+tB3PK3PUV+AYYbgDBEjPHpjidcao2cndhnwDWVxzn6ezdGuooBGzHVDHM8t2kIJHXKBNJUAZPt71Zk4PPDcm74eilbgA3NrKxi1Pj0zKcHRIBswxv96eflGWacXZl+FuTG0Moh0zRvDnKowlUZYe4A/Wg6u2ulkRXjYMjgMrKchlO4IPkV59zZyfDHem8lg+JtrgdG5jIZ2t2kKgXUCjJG4UNpwR3HkV1PK/LEVjH07d5WTYBZJS6qR3KL2TJJJxW4DQed3nLF/Ii2shE8VrIro0rlIr63KlRBclMkSoQN8FW2JFWOGfh3IVVbl4hGvUVYkDSMttIxzZSTMR1Ygu6nSGVgCvbfseK8YhtozLcSLHGCAXbOkFjgAkdt6526/EWL4Ke5gjlbookqrLG0QkjkbSkqkg5j7knGcKdu1AycF4akvw88sc08gjUxzSIZJHjUhJSgwRNowpcYZgozmum4dwyK3TRBGsaZLEKMZJ7sT3JPua4qx4zBxGSazuEhMhVZBc2b9WMlfkYTaQ0cyEAgE+NvarUPFbpka0klZL2AF8xpEDewDZZYGmBRGJKhsg6WB2wQaDVg41dfEmN7cCNW0syamyj5MU6OcAqMFXTGpTg7g0N9zaqXT2zaIiqBhLPMkSsXU6TErbyAEYOO3saHlO3vE1fFKFjOWAkuXubjWcfM4VY1XA+VBjPmtbi/DevEU9IP8rPEkoX39DjBz2oMLhl/eMzQTyQLcKFeIrExiuYwPUwYtnucEKAV2O4IqOxuZJp5YJ1eGeM9e3dsMNLbOI3G0kYbYjY6XUEAitLh3KUMdqlvIOsqMzqZAAVZmLHQFxoUaiAF7DarU3Cog8Mh9AtwyxgNpjAkATBHY7AAf/lBgDl+Uy9YIPmk127PojMjbPIkgUl422Ohts7960IOWcPqLBFCjEcYbCvtqIZycjGVxgAg7ipLnm2BTKql3kiEh6YRwZGiGXjidgFdx7AmsLiPPMqpG6xrGpBkbI64eJgOk6NGR6Sx0sd9BK5GDmg23itoZURlw/dGIOBnIX1dsDsO+MgbZFWBxRQHAGXQ+qOLDvucA4Hv/as2Didw8sZkg2ZQ3TVULRB9syzNJjOx9KA5rZvbIOMg6XXdXA3B+3kHyPNBmTcxKQNBCan0a33AbOMEA987EHBBIrKm4sZBIHO+MmLJ1gI2AyIue5G4P2q5wjgSMutg6o4KtbuoCZ1HLEEajk7gncDFbqQKpyFAOwzjc47ZPc0GG/DVc6mtVZjgk6gM7ex3FKt/VTUGaDRA1GDTigmoxUQo1NBKDRA1GDRg0EgaiBqMGjFAeaegBogaDEn5OgMrzJ1I5XxqkjkZWOO2fFQ3HJvVAWa4lkCukkZbQHjdDkFXAB7ZBz4NdFTSShQSxwBuSe1Bg3ljYW5dpzEnUkWZhIwAMiYw4UnZthuK34pAwDLggjKkdiD2wfasSwmt74SP0Qy7xiR0GJFxvoJ3K+M1kcsXJtLhuHTn0YL2bk/NCe8ef6k7fbFB0/B+IySq3Xh6LqzAKXV9Sjs4K9gfY1k8X5/ghmNvGktxcDOqCFMuqhQxY6sDTgjfNUOYOWjbGO7sFPVhJ6sepibiE/OhLHdh3H1FNxW3NwIOJ8OGqZVwU+UzwsfXE2ezDcjPYigy4uZI7RzfwFjYXRIuEIINrdDI1Fe6hiNLDwcHzXTchczC7s4meZHnKlpVUqGQlidJQbjAwO3iohykPiXkUKLe6Q/F2zjKtIQNMijsG8N74FFbci2kUKCYazBkpO50SogJZVMqYJVRtuew3oOhv7FJ4nilUPHIpV1PYqe4rD5X4bNDHJZXK9W3jUJBM2k9WBgR0pU/qQeknGCMVv2tykiBo2DKRlWUggj3BHek9yisFLKGPZSwBP2Hc0HNW34fiIGK3u7qG2Jz8OjppXfJWOUqZEX6A/qK3OKypGomaF5XjyEEcfUmHUwraPIB2ycgYG9c9Y/iGJbt7VLWYyK5w3pRGhVgrTAyaSQGJGkAnauuzQZ3AuYEug4CvHJE2iaGUASRt3GoKSCCMEEEgg1npz7BJqW3Ekkml2hQo0S3PT+dbeWRdMhGD2/903MnCZVkW8slBuIxpkjzgXUHcxMf6x8yE9jkdjXO8ycMmvjHd2qPNE0OII+t8NJZ3KuSJwr4UnPpbO4CkDINAE/O95cWaukawNOc2zwyB2Yxv+baP1ExFcsivp2IJGO9UTxderGqz/FrcIyos7jXPHq/Ms7ldhFcIz5jkIXJOg+DXUcN5NdhL8a0R64/PigDCGSUadF0ureKfY5KbH0nuKscb5KjnXCMsRYKk0ohR7iVFKsv57epWyoOrc/qBQctBYXd6MCObTamRbZ7ovbs+QuiVsAsJ4j6QxVldS/Y99K95KnESOj650LsscTCG2WWQEGXQ4YgHfVGCFbUfSK7rNNqoKPDOERQZMUUcbPjX01CgkD/AEGTgfWrppGhJoEaEmo7m6SNC8jKiKMszEBVHuSe1ZVzx8FmjgAZ+h145GZRC2okRjVqyQSO4GBtkjIoNenrjYfxAtCo6k768APohkC6gMMAMHG+fJ+9Kg3BRA0ANGKCQGjBqIGjBoJBRg1GDRA0EgaiBqNTRZoJQacGowafNBLmsfmfgLXcXTWUxAkFtIB1AfynPg1qiizQYUFpeRAKjQMi4AGlkOB9iRVrjXL6XSx6yVeN1kR02ZWU74Psdwfoa1M1HNcqgy5ABIAztuewoJgNqZUAGAAB7Dauc4lzYVuvhoUDSaOoS7aECk4GD5P2qvz3eTDhxeFiGBjMpiOWEeodXQRvnTmg6ie7SNGd2CqoLMx7ADuTXP23PENxIY4EeVG1RrNp/wCneQLnRr/3xirfA7W2EGqDBjkUFmLFtQI7sWJrF5Wt2sbhrVV1WkrPLbOgysZPqeJiOwySQf0oJ7LiktlPFBcxQR20w0QtbgqkU256T6v6h2OBuCK5695dt4L2dOJEtFdYNpeSOdVuy5PREpOY2BOpTnfGPFehcY4THcwtFMMqw/UEbqynwwO4NUr7lhJ7L4W4ZpRoC9Rsa9S/LJn+oHBzQctwGKW/tz+cPi+HztHDeAakmCgfNj5kdSFcDyM12HB57tifi44IwAAoikeRi2d2JZQAuOw71LwSxMNvHGxVmRQGZECBiP5tI7GrxoCzT5odVNqoHNNmlmmJoHJpjQ5pE0CJrm+O806IepbPEyJLGs8j6mSGNxnq6VILLuu4ONyd8GgXgEgvjKtwcD1BWbVIqO3rgZf5oSRqQndGBxkHFcjzHwd7S/6yxtcxzEnRKAtrGGMjtGUAOtgfzF2JyG2ywoNK64l1ZpNIa4tbwpGs8kjpbQnddCr5OtdSsAMlgNXY1N/gDSuIeITdS5Q9W0lKAQsq6dQEQ2cgqNatk4OQRnbXsOHacwBVmsJkJjOQwhBGeluctERgoRuvbtgjSteFhY0SVjN021RvIAXXBOg6vLAHGrufPc0GU93Cxzc2j9bs+LZplJG2VlCkMpABH0xnB2pq6LNKgywaMGos0QaglFGpqHVRKaCYGiBqMGiFBKDRA1GDRg0BinFCDT5oDFFmgBpwaAy2BXB3HEmmvibqKVYIT+UNOVdh/Oce3iu51UxUHvQc3xGCzvQXaLqtGOwBV8ewO1Z/LvAXF3rhjeG2KFZIpW1a28EKSdON67RI1G4A+4qQGg59uQrXUSA6q3zRpIyxn7oDit63gVFCoAFUAADsAPAqE8Vi16Oomr+nUM/tWFxzj9zH1GhgUpFuWkfTrA3Oj/3QavMV9LFbtJBoLJ6irnAZRuwB8HGcVUsuebV4Ipi+lZRkZBOCNipI7EGuT5i44l1DZ3gBe1WQ/ER+FDArqcDuFapHvIOG3UTRFfg7w4Ma7rHJjIkUDsp7H9KDuLTmG3lYLHNGzHsocFv271fJrj+DcHMvEJbqWJUEY6VtsASp3eTb3Ow+grrqBwaWaHNU+KcYit01zOFXIA8kk9lUDcn6CgtzS6VJwTgE4XcnHgfWsPhfNRknMM8D27suuESFT1UHzEFdgw8rnIyKqcc5kl1WqWpVPiS4Ek6NhSi6gmjY6m37+xqBpDeh7a5AhvYMSxum4z/JPCTuVJ2Kn6g0Fm/5wZLiaOO2klS3CGZkddYEg1AxxHdwB3wftmsXl+PXeSNLdSu1wha0mR9KS2+jBjCY0iWNvUdgfPuKtwLNO/Wi0w38AEVxE4PSnTuuSN9J3ZXHbJHvVrl/ldlicXax73LXMSRM2ICSDhH2PfUTjA9RFAuCctTQ3BZOnFFq9TZNxdXQGcGaeT5B50r29xXR3VssilXUMpwcHtkEEH7ggH9KkzTE0AoAAAAAB2AGAPsB2pFqY0JagfNKgzSoM0UQNRg04oJRRiogakU0EgaiU1HRCgkDUYNRA0YNBJmnBoAafNBJT4qPVRGTG5oCzWHxnijx3MMf8kupT7g42qWy431ZmRBlV7t4zWfzg+mS3b2lH99qDGvOaJeGzGGQNKJW/wCnP1P8pNanD+aJzIYLuMRSOpMTA5Vtu2fernNnAviYAV/iRkPGfZhuKoG1a+tFYgx3ER9JIxh1/wBqDjeHQvcLJadMJdROWNy53GWyrr5O1dbzBBM8UCIwneBkaeNTjqqB2/ffH0rXblaOZVadcSgAM6EqT+orQsuGRWyEoAB3Y+T9zQcpwPgVwbiSREWC2lxrt3GrJAwWGDhc/wC1dHw/ky1hk6kcQDYwM5IX30qdl/StK0vFkUNGwZT5HamvL9IgC5wCQoP1OwoJblyqEouogEhe2ceKw7Tne3MHUlbpEHQ6N8yuO6kea3g2RXEc0cCWG6jv1TUq7Tp3BU7dTT7j/Sgv8c5mZjbLaSoEuHZOtjWFIUkAD3JHn2rB4jHcNogmYSXdrItzA5AVbpFyGXHYNgkfsaiuuH28l4sUDgw3SGTTGf4UqYKypj5T/wAU3MPBpo2SW6uw0kCt8KETTI7/APyA+bOwx9aDY4tzHa3sKwsJRKzrpRUYTQyA7P220nz2q7w/lu4+KinuZ1foxvGuiPQzh8ZMhyfYbCtzhxLRo7qA5VS224JG4q0TQLHmlmhzSzQLNKmNDqoHaoncDuceB96h4lLIsTGFQ7gZVScBvcZ98ZxXOW/DnvIgLlpAEfqRSKemxODp1qOzocjHY4Hegocc/Ev4e4kh+GZtBxq6qrnYHOnGw3pVNPfyoxWay67rsZlC4kA+VsHsdOMj3zSoN0GiDVGGp6CVTRg1CrVIDQTBqMGoc0QNBLRA1EpowaCTNODUYNEDQGKy+YopnhKwHDHya080s0HJ8F+JtkCmMMfLDzU/MrNLbqxUhlZTjv2NdMDQvGD3GaBWj5jXPsKljQDsMVz0nMXSuelKNKEelvH2qZub7cPoLjJ2z4/eg3tfvWdx7iyQQM7jUO2B5ztiuXuuIPc3pgEhRAuoFe7H71m8VSZWa0mYur7xOe+Rvg/WgXC7ieCVopAYYJ94WB+Rjvj6VJzJxySC2eK9BYDBjnUbHByNXsaj4jx3XZm3mjb4hcBPSd2HZga6ThNs8tgFvkBbRhhjOdqDb4HfCW3jcHIZVP8AarcsYZSrDIIwQfaub5GiZLfQQVVWYID3C52ro9VBS4ZwGC3H5Mar33A33q48CsQWUEjsSO1PmlmgPNLNDqoc0DsabVTMaBXz2NAZasa+5mSCVluPy0C60kPysB8w+jD2rEuOZHWSe06imcgtAQQM57KfAIqrwyykvoZ4OJEdbsIwABGMel0Pc596Dc/zpHJCHtleZmOlYwNLA4z68/IvnJqzwXjPVBR2QypjqiPJRWO4UMe5xXN/DM3ZdNxGBHMinT1ouwZT743B+4rqOHWEcMYSJAijwPfzk+TQWi9Koi1PQVUWipKaZmoFRqajBpw1BODRA1CGog1BKGotVRBqLVQSg0QNRBqINQSikTUeqn1UEmar3t6IkLN4qXNcxzZaTyYEPbO+1BV41w9r62ZiNJGdJ81W4LwyGeyMbgCVAQT/ADZHmtK1vrhFCGPbsTiq/wDlFnmMgYoG+ZRsDQYnBOESSjXE/wCbExUH3A8GuhXhNxcTxPPhREc7eTW5wfgqW6kJ53NaWaAGtEJyVGffFTeKHVSLUBAAdqWqg1UgaA80tVR6qWqgPNLNAWoJJCFJG5xtQPdOug6zgYwa5nhHHo43EASRY8kJK/ZjnsCaxOaOc2ACacZJV1Pf6EVf5evY7+0MbbOhx7MpHY0EDcMjSaaGYBWkYzQTec98avcVPwyQ3qa426dzCTGZAMq2P/sDWnb8M+Ih6d4gJU4DeSB2IPitKxsEgQJEoVR2FAHDbAxqOo3Ukx6nIAJ3z+1TyPSMlQO9AjJSqE0qBRnaialSoGpClSoCohSpUBCiFKlQGKIUqVAQpxTUqAqVKlQORTrSpUBUhSpUD0qelQDSFKlQCaalSoEaRpUqDzD8UEAliIAB1ruO/f3rR5RUC9bAxlFzjbP3pUqDvKCSlSoIHqBzSpUEZpUqVB//2Q=="/>
          <p:cNvSpPr>
            <a:spLocks noChangeAspect="1" noChangeArrowheads="1"/>
          </p:cNvSpPr>
          <p:nvPr/>
        </p:nvSpPr>
        <p:spPr bwMode="auto">
          <a:xfrm>
            <a:off x="307975" y="-731838"/>
            <a:ext cx="2466975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31949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963" y="2245954"/>
            <a:ext cx="5071730" cy="3798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391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Tables will automatically size for you.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th</a:t>
            </a:r>
            <a:r>
              <a:rPr lang="en-US" dirty="0" smtClean="0"/>
              <a:t>&gt; for a table header (column headings)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&lt;table&gt;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&lt;caption&gt;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Quarterback Passer Ratings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br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/&gt;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(4 Nov 2012)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&lt;/caption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  <a:b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</a:br>
            <a:endParaRPr lang="en-US" sz="1600" b="1" dirty="0" smtClean="0">
              <a:solidFill>
                <a:schemeClr val="accent6">
                  <a:lumMod val="7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  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th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Quarterback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&lt;td&gt; Team &lt;/td&gt; &lt;td&gt; Passer Rating &lt;/td&gt;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endParaRPr lang="en-US" sz="1600" b="1" dirty="0">
              <a:solidFill>
                <a:schemeClr val="accent6">
                  <a:lumMod val="7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Peyton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Manning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DEN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109.0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&lt;/td&gt;&lt;/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Aaron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Rodgers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GB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107.9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&lt;/td&gt;&lt;/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Matt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Ryan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   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ATL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103.0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&lt;/td&gt;&lt;/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Kevin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Kolb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  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ARI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86.1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&lt;/td&gt;&lt;/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Michael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Vick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PHL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  &lt;td&gt;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78.6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 &lt;/td&gt;&lt;/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tr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endParaRPr lang="en-US" sz="1600" b="1" dirty="0">
              <a:solidFill>
                <a:schemeClr val="accent6">
                  <a:lumMod val="7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365760" lvl="1" indent="0">
              <a:spcBef>
                <a:spcPts val="1"/>
              </a:spcBef>
              <a:spcAft>
                <a:spcPts val="1"/>
              </a:spcAft>
              <a:buNone/>
              <a:tabLst>
                <a:tab pos="1771650" algn="l"/>
              </a:tabLst>
            </a:pP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600" b="1" dirty="0" smtClean="0">
                <a:solidFill>
                  <a:schemeClr val="accent6">
                    <a:lumMod val="75000"/>
                  </a:schemeClr>
                </a:solidFill>
                <a:latin typeface="Consolas" pitchFamily="49" charset="0"/>
                <a:cs typeface="Consolas" pitchFamily="49" charset="0"/>
              </a:rPr>
              <a:t>table&gt;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4578" name="Date Placeholder 1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Murach's HTML5 nd CSS3, C9</a:t>
            </a:r>
          </a:p>
        </p:txBody>
      </p:sp>
      <p:sp>
        <p:nvSpPr>
          <p:cNvPr id="2457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© 2012, Mike Murach &amp; Associates, Inc.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&lt;</a:t>
            </a:r>
            <a:r>
              <a:rPr lang="en-US" dirty="0" err="1" smtClean="0"/>
              <a:t>th</a:t>
            </a:r>
            <a:r>
              <a:rPr lang="en-US" dirty="0" smtClean="0"/>
              <a:t>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34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87044" y="2027821"/>
            <a:ext cx="2601848" cy="4407408"/>
          </a:xfrm>
        </p:spPr>
        <p:txBody>
          <a:bodyPr/>
          <a:lstStyle/>
          <a:p>
            <a:r>
              <a:rPr lang="en-US" dirty="0" smtClean="0"/>
              <a:t>"Work of Art" spans two columns</a:t>
            </a:r>
          </a:p>
          <a:p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800" dirty="0" err="1">
                <a:latin typeface="Consolas" pitchFamily="49" charset="0"/>
                <a:cs typeface="Consolas" pitchFamily="49" charset="0"/>
              </a:rPr>
              <a:t>th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err="1">
                <a:latin typeface="Consolas" pitchFamily="49" charset="0"/>
                <a:cs typeface="Consolas" pitchFamily="49" charset="0"/>
              </a:rPr>
              <a:t>colspan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="2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"&gt;</a:t>
            </a:r>
            <a:br>
              <a:rPr lang="en-US" sz="1800" dirty="0" smtClean="0">
                <a:latin typeface="Consolas" pitchFamily="49" charset="0"/>
                <a:cs typeface="Consolas" pitchFamily="49" charset="0"/>
              </a:rPr>
            </a:b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Work of Art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800" dirty="0" err="1">
                <a:latin typeface="Consolas" pitchFamily="49" charset="0"/>
                <a:cs typeface="Consolas" pitchFamily="49" charset="0"/>
              </a:rPr>
              <a:t>th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&gt;</a:t>
            </a:r>
            <a:br>
              <a:rPr lang="en-US" sz="1800" dirty="0" smtClean="0">
                <a:latin typeface="Consolas" pitchFamily="49" charset="0"/>
                <a:cs typeface="Consolas" pitchFamily="49" charset="0"/>
              </a:rPr>
            </a:br>
            <a:r>
              <a:rPr lang="en-US" sz="18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800" dirty="0" smtClean="0">
                <a:latin typeface="Consolas" pitchFamily="49" charset="0"/>
                <a:cs typeface="Consolas" pitchFamily="49" charset="0"/>
              </a:rPr>
            </a:br>
            <a:r>
              <a:rPr lang="en-US" sz="18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1800" dirty="0" smtClean="0">
                <a:latin typeface="Consolas" pitchFamily="49" charset="0"/>
                <a:cs typeface="Consolas" pitchFamily="49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"Claude Monet" spans four rows</a:t>
            </a:r>
          </a:p>
          <a:p>
            <a:r>
              <a:rPr lang="en-US" sz="1800" dirty="0">
                <a:latin typeface="Consolas" pitchFamily="49" charset="0"/>
                <a:cs typeface="Consolas" pitchFamily="49" charset="0"/>
              </a:rPr>
              <a:t>&lt;td </a:t>
            </a:r>
            <a:r>
              <a:rPr lang="en-US" sz="1800" dirty="0" err="1">
                <a:latin typeface="Consolas" pitchFamily="49" charset="0"/>
                <a:cs typeface="Consolas" pitchFamily="49" charset="0"/>
              </a:rPr>
              <a:t>rowspan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="4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"&gt; Claude 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Monet&lt;/td&gt;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Rows or Columns</a:t>
            </a:r>
            <a:endParaRPr lang="en-US" dirty="0"/>
          </a:p>
        </p:txBody>
      </p:sp>
      <p:pic>
        <p:nvPicPr>
          <p:cNvPr id="517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35" y="2011209"/>
            <a:ext cx="5829300" cy="416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1103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1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Murach's HTML5 and CSS3, C3</a:t>
            </a:r>
          </a:p>
        </p:txBody>
      </p:sp>
      <p:sp>
        <p:nvSpPr>
          <p:cNvPr id="5734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 smtClean="0">
                <a:latin typeface="Arial Narrow" pitchFamily="34" charset="0"/>
              </a:rPr>
              <a:t>© 2012, Mike Murach &amp; Associates, Inc.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&lt;</a:t>
            </a:r>
            <a:r>
              <a:rPr lang="en-US" dirty="0" err="1" smtClean="0"/>
              <a:t>img</a:t>
            </a:r>
            <a:r>
              <a:rPr lang="en-US" dirty="0" smtClean="0"/>
              <a:t>&gt;</a:t>
            </a:r>
            <a:endParaRPr lang="en-US" dirty="0"/>
          </a:p>
        </p:txBody>
      </p:sp>
      <p:graphicFrame>
        <p:nvGraphicFramePr>
          <p:cNvPr id="5734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210361"/>
              </p:ext>
            </p:extLst>
          </p:nvPr>
        </p:nvGraphicFramePr>
        <p:xfrm>
          <a:off x="1073888" y="1753619"/>
          <a:ext cx="7315200" cy="170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Document" r:id="rId4" imgW="7315170" imgH="1703832" progId="Word.Document.8">
                  <p:embed/>
                </p:oleObj>
              </mc:Choice>
              <mc:Fallback>
                <p:oleObj name="Document" r:id="rId4" imgW="7315170" imgH="170383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888" y="1753619"/>
                        <a:ext cx="7315200" cy="170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50" name="Picture 11" descr="M:\Current projects\HTML and CSS\Manuscript\Chapter 03\3-14 new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413" y="3506219"/>
            <a:ext cx="4757738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62544" y="5830778"/>
            <a:ext cx="6227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Images often work very well when embedded in &lt;figure&gt; and</a:t>
            </a:r>
            <a:br>
              <a:rPr lang="en-US" dirty="0" smtClean="0"/>
            </a:br>
            <a:r>
              <a:rPr lang="en-US" dirty="0" smtClean="0"/>
              <a:t>labeled with &lt;</a:t>
            </a:r>
            <a:r>
              <a:rPr lang="en-US" dirty="0" err="1" smtClean="0"/>
              <a:t>figcaption</a:t>
            </a:r>
            <a:r>
              <a:rPr lang="en-US" dirty="0" smtClean="0"/>
              <a:t>&gt;.</a:t>
            </a:r>
          </a:p>
        </p:txBody>
      </p:sp>
      <p:sp>
        <p:nvSpPr>
          <p:cNvPr id="5" name="Rectangle 4"/>
          <p:cNvSpPr/>
          <p:nvPr/>
        </p:nvSpPr>
        <p:spPr>
          <a:xfrm>
            <a:off x="1080654" y="5366269"/>
            <a:ext cx="27142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Images in figures</a:t>
            </a:r>
            <a:endParaRPr lang="en-US" b="1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63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Formats</a:t>
            </a:r>
            <a:endParaRPr lang="en-US" dirty="0"/>
          </a:p>
        </p:txBody>
      </p:sp>
      <p:graphicFrame>
        <p:nvGraphicFramePr>
          <p:cNvPr id="5837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7017645"/>
              </p:ext>
            </p:extLst>
          </p:nvPr>
        </p:nvGraphicFramePr>
        <p:xfrm>
          <a:off x="468313" y="1690092"/>
          <a:ext cx="8335962" cy="410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Document" r:id="rId4" imgW="8595828" imgH="4229571" progId="Word.Document.8">
                  <p:embed/>
                </p:oleObj>
              </mc:Choice>
              <mc:Fallback>
                <p:oleObj name="Document" r:id="rId4" imgW="8595828" imgH="422957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690092"/>
                        <a:ext cx="8335962" cy="410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2918261"/>
              </p:ext>
            </p:extLst>
          </p:nvPr>
        </p:nvGraphicFramePr>
        <p:xfrm>
          <a:off x="654142" y="6259254"/>
          <a:ext cx="73040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Document" r:id="rId6" imgW="7315170" imgH="433775" progId="Word.Document.8">
                  <p:embed/>
                </p:oleObj>
              </mc:Choice>
              <mc:Fallback>
                <p:oleObj name="Document" r:id="rId6" imgW="7315170" imgH="4337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42" y="6259254"/>
                        <a:ext cx="73040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6" descr="8-01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938" y="4135179"/>
            <a:ext cx="32099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771639"/>
              </p:ext>
            </p:extLst>
          </p:nvPr>
        </p:nvGraphicFramePr>
        <p:xfrm>
          <a:off x="4306186" y="6259254"/>
          <a:ext cx="41036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Document" r:id="rId9" imgW="4154870" imgH="433775" progId="Word.Document.8">
                  <p:embed/>
                </p:oleObj>
              </mc:Choice>
              <mc:Fallback>
                <p:oleObj name="Document" r:id="rId9" imgW="4154870" imgH="4337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6186" y="6259254"/>
                        <a:ext cx="41036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" descr="M:\Current projects\HTML and CSS\Manuscript\Chapter 08\8-01c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312" y="4149725"/>
            <a:ext cx="12858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759" y="4135179"/>
            <a:ext cx="1386220" cy="13862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06186" y="5602290"/>
            <a:ext cx="44231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Generally, you want your GIFs to be transparent.  </a:t>
            </a:r>
            <a:br>
              <a:rPr lang="en-US" sz="1600" dirty="0" smtClean="0"/>
            </a:br>
            <a:r>
              <a:rPr lang="en-US" sz="1600" dirty="0" smtClean="0"/>
              <a:t>Old shareware version of GIF Construction Set.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415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Adding style is easy</a:t>
            </a:r>
          </a:p>
          <a:p>
            <a:r>
              <a:rPr lang="en-US" dirty="0" smtClean="0"/>
              <a:t>Use the &lt;style&gt; attribute</a:t>
            </a:r>
          </a:p>
          <a:p>
            <a:pPr lvl="1"/>
            <a:r>
              <a:rPr lang="en-US" dirty="0" smtClean="0"/>
              <a:t>&lt;h1 style=“background-color: green;”&gt;</a:t>
            </a:r>
          </a:p>
          <a:p>
            <a:pPr lvl="1"/>
            <a:r>
              <a:rPr lang="en-US" dirty="0" smtClean="0"/>
              <a:t>&lt;p style=“font-size: 14pt;”&gt;</a:t>
            </a:r>
          </a:p>
          <a:p>
            <a:pPr lvl="1"/>
            <a:r>
              <a:rPr lang="en-US" dirty="0" smtClean="0"/>
              <a:t>&lt;td style=“color: red; font-family: Calibri; font-size: 10pt;””</a:t>
            </a:r>
          </a:p>
          <a:p>
            <a:r>
              <a:rPr lang="en-US" dirty="0" smtClean="0"/>
              <a:t>You need to follow this format</a:t>
            </a:r>
          </a:p>
          <a:p>
            <a:pPr lvl="1"/>
            <a:r>
              <a:rPr lang="en-US" dirty="0" smtClean="0"/>
              <a:t>Style element: value;</a:t>
            </a:r>
          </a:p>
          <a:p>
            <a:pPr lvl="1"/>
            <a:r>
              <a:rPr lang="en-US" dirty="0" smtClean="0"/>
              <a:t>Enclose the entire </a:t>
            </a:r>
            <a:r>
              <a:rPr lang="en-US" smtClean="0"/>
              <a:t>style in quotations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23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Markup Means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HTML Element</a:t>
            </a:r>
          </a:p>
          <a:p>
            <a:pPr lvl="1"/>
            <a:r>
              <a:rPr lang="en-US" dirty="0" smtClean="0"/>
              <a:t>Start tag, content, end tag</a:t>
            </a:r>
          </a:p>
          <a:p>
            <a:pPr lvl="1"/>
            <a:r>
              <a:rPr lang="en-US" dirty="0" smtClean="0"/>
              <a:t>Element names are not case </a:t>
            </a:r>
            <a:br>
              <a:rPr lang="en-US" dirty="0" smtClean="0"/>
            </a:br>
            <a:r>
              <a:rPr lang="en-US" dirty="0" smtClean="0"/>
              <a:t>sensitive, but lower case more</a:t>
            </a:r>
            <a:br>
              <a:rPr lang="en-US" dirty="0" smtClean="0"/>
            </a:br>
            <a:r>
              <a:rPr lang="en-US" dirty="0" smtClean="0"/>
              <a:t>readable.</a:t>
            </a:r>
            <a:br>
              <a:rPr lang="en-US" dirty="0" smtClean="0"/>
            </a:br>
            <a:endParaRPr lang="en-US" sz="700" dirty="0" smtClean="0"/>
          </a:p>
          <a:p>
            <a:r>
              <a:rPr lang="en-US" dirty="0" smtClean="0"/>
              <a:t>HTML</a:t>
            </a:r>
            <a:br>
              <a:rPr lang="en-US" dirty="0" smtClean="0"/>
            </a:br>
            <a:r>
              <a:rPr lang="en-US" dirty="0" smtClean="0"/>
              <a:t>Document</a:t>
            </a:r>
          </a:p>
        </p:txBody>
      </p:sp>
      <p:pic>
        <p:nvPicPr>
          <p:cNvPr id="3133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27200"/>
            <a:ext cx="4241800" cy="170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4479113"/>
              </p:ext>
            </p:extLst>
          </p:nvPr>
        </p:nvGraphicFramePr>
        <p:xfrm>
          <a:off x="2031424" y="3285719"/>
          <a:ext cx="7261225" cy="339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4" imgW="7315170" imgH="3410898" progId="Word.Document.8">
                  <p:embed/>
                </p:oleObj>
              </mc:Choice>
              <mc:Fallback>
                <p:oleObj name="Document" r:id="rId4" imgW="7315170" imgH="341089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424" y="3285719"/>
                        <a:ext cx="7261225" cy="339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15636" y="3530152"/>
            <a:ext cx="8260531" cy="0"/>
          </a:xfrm>
          <a:prstGeom prst="line">
            <a:avLst/>
          </a:prstGeom>
          <a:ln w="34925" cmpd="thickThin"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3075"/>
          <p:cNvSpPr txBox="1">
            <a:spLocks noChangeArrowheads="1"/>
          </p:cNvSpPr>
          <p:nvPr/>
        </p:nvSpPr>
        <p:spPr>
          <a:xfrm>
            <a:off x="6723027" y="3944678"/>
            <a:ext cx="2090774" cy="91440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9863" indent="-169863">
              <a:buClr>
                <a:srgbClr val="53548A"/>
              </a:buClr>
            </a:pPr>
            <a:r>
              <a:rPr lang="en-US" sz="1400" spc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Must be the first thing in an HTML document</a:t>
            </a:r>
          </a:p>
          <a:p>
            <a:pPr marL="169863" indent="-169863">
              <a:buClr>
                <a:srgbClr val="53548A"/>
              </a:buClr>
            </a:pPr>
            <a:r>
              <a:rPr lang="en-US" sz="1400" spc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Defines the document type</a:t>
            </a:r>
          </a:p>
        </p:txBody>
      </p:sp>
    </p:spTree>
    <p:extLst>
      <p:ext uri="{BB962C8B-B14F-4D97-AF65-F5344CB8AC3E}">
        <p14:creationId xmlns:p14="http://schemas.microsoft.com/office/powerpoint/2010/main" val="157728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u="none" dirty="0" smtClean="0"/>
              <a:t>Basic Tags</a:t>
            </a:r>
            <a:endParaRPr lang="en-US" sz="3200" u="none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87913605"/>
              </p:ext>
            </p:extLst>
          </p:nvPr>
        </p:nvGraphicFramePr>
        <p:xfrm>
          <a:off x="375093" y="1128246"/>
          <a:ext cx="840740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926"/>
                <a:gridCol w="73104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Element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Description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DOCTYPE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Must be the first tag in an HTML document.</a:t>
                      </a:r>
                      <a:r>
                        <a:rPr lang="en-US" sz="1600" baseline="0" dirty="0" smtClean="0"/>
                        <a:t>  </a:t>
                      </a:r>
                      <a:r>
                        <a:rPr lang="en-US" sz="1600" dirty="0" smtClean="0"/>
                        <a:t> &lt;!DOCTYPE</a:t>
                      </a:r>
                      <a:r>
                        <a:rPr lang="en-US" sz="1600" baseline="0" dirty="0" smtClean="0"/>
                        <a:t> html&gt;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html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Container of all HTML</a:t>
                      </a:r>
                      <a:r>
                        <a:rPr lang="en-US" sz="1600" baseline="0" dirty="0" smtClean="0"/>
                        <a:t> elements except DOCTYPE.  Tells the browser that the page is an HTML document.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Defines</a:t>
                      </a:r>
                      <a:r>
                        <a:rPr lang="en-US" sz="1600" baseline="0" dirty="0" smtClean="0"/>
                        <a:t> the document's head; i.e., the invisible portion of document.  Contains title tag (required) and meta tags, style tags, script tags…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title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Defines the web page title.</a:t>
                      </a:r>
                      <a:r>
                        <a:rPr lang="en-US" sz="1600" baseline="0" dirty="0" smtClean="0"/>
                        <a:t>  Used to define the title of the browser window, provide a title for search engines as well as bookmarks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body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Defines the document's body; i.e., the visible</a:t>
                      </a:r>
                      <a:r>
                        <a:rPr lang="en-US" sz="1600" baseline="0" dirty="0" smtClean="0"/>
                        <a:t> portion of a document.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 algn="r"/>
                      <a:r>
                        <a:rPr lang="en-US" sz="1600" dirty="0" smtClean="0"/>
                        <a:t>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Defines</a:t>
                      </a:r>
                      <a:r>
                        <a:rPr lang="en-US" sz="1600" baseline="0" dirty="0" smtClean="0"/>
                        <a:t> a hyperlink.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 algn="r"/>
                      <a:r>
                        <a:rPr lang="en-US" sz="1600" dirty="0" err="1" smtClean="0"/>
                        <a:t>hr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"horizontal rule" places a line across the page.  Defines a "thematic break" or shift in content type.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 algn="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Defines</a:t>
                      </a:r>
                      <a:r>
                        <a:rPr lang="en-US" sz="1600" baseline="0" dirty="0" smtClean="0"/>
                        <a:t> a paragraph, generally with white space above and below.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1" algn="r"/>
                      <a:r>
                        <a:rPr lang="en-US" sz="1600" dirty="0" err="1" smtClean="0"/>
                        <a:t>img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Defines an image in a HTML page.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71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4747" y="1612741"/>
            <a:ext cx="8820398" cy="440740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Most HTML elements are containers: they contain content for </a:t>
            </a:r>
            <a:r>
              <a:rPr lang="en-US" dirty="0" smtClean="0"/>
              <a:t>display and have </a:t>
            </a:r>
            <a:r>
              <a:rPr lang="en-US" dirty="0"/>
              <a:t>opening and closing tags: 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&lt;p&gt;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This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text is defined as a paragraph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.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p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r>
              <a:rPr lang="en-US" dirty="0" smtClean="0"/>
              <a:t>Some HTML elements are not containers (known as "</a:t>
            </a:r>
            <a:r>
              <a:rPr lang="en-US" dirty="0" smtClean="0">
                <a:solidFill>
                  <a:srgbClr val="C00000"/>
                </a:solidFill>
              </a:rPr>
              <a:t>void elements</a:t>
            </a:r>
            <a:r>
              <a:rPr lang="en-US" dirty="0" smtClean="0"/>
              <a:t>"); </a:t>
            </a:r>
            <a:br>
              <a:rPr lang="en-US" dirty="0" smtClean="0"/>
            </a:br>
            <a:r>
              <a:rPr lang="en-US" dirty="0" smtClean="0"/>
              <a:t>the opening tag and closing tag are combined into one tag:</a:t>
            </a:r>
          </a:p>
          <a:p>
            <a:pPr marL="365760" lvl="1" indent="0">
              <a:buNone/>
            </a:pPr>
            <a:r>
              <a:rPr lang="en-US" dirty="0" smtClean="0"/>
              <a:t>	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 line will appear between foo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hr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/&gt;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and bar.</a:t>
            </a:r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/>
              <a:t>HTML </a:t>
            </a:r>
            <a:r>
              <a:rPr lang="en-US" dirty="0"/>
              <a:t>elements </a:t>
            </a:r>
            <a:r>
              <a:rPr lang="en-US" dirty="0" smtClean="0"/>
              <a:t>also contain attributes, enclosed in quotation marks.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Multiple attributes possible: 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img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src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="cat.jpg" alt="My cat"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/&gt; 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endParaRPr lang="en-US" dirty="0">
              <a:latin typeface="Consolas" pitchFamily="49" charset="0"/>
              <a:cs typeface="Consolas" pitchFamily="49" charset="0"/>
            </a:endParaRPr>
          </a:p>
          <a:p>
            <a:pPr marL="365760" lvl="1" indent="0">
              <a:buNone/>
            </a:pPr>
            <a:r>
              <a:rPr lang="en-US" dirty="0" smtClean="0"/>
              <a:t> </a:t>
            </a:r>
          </a:p>
          <a:p>
            <a:pPr>
              <a:buFont typeface="Wingdings" pitchFamily="2" charset="2"/>
              <a:buNone/>
            </a:pPr>
            <a:endParaRPr lang="en-US" b="1" dirty="0">
              <a:latin typeface="Courier New" pitchFamily="49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Elements, Tags and Attributes</a:t>
            </a:r>
            <a:endParaRPr lang="en-US" dirty="0"/>
          </a:p>
        </p:txBody>
      </p:sp>
      <p:pic>
        <p:nvPicPr>
          <p:cNvPr id="315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207" y="4411032"/>
            <a:ext cx="5156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753197" y="5138702"/>
            <a:ext cx="12650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Attribute</a:t>
            </a:r>
          </a:p>
          <a:p>
            <a:r>
              <a:rPr lang="en-US" dirty="0">
                <a:solidFill>
                  <a:srgbClr val="C00000"/>
                </a:solidFill>
              </a:rPr>
              <a:t>order does</a:t>
            </a:r>
          </a:p>
          <a:p>
            <a:r>
              <a:rPr lang="en-US" dirty="0">
                <a:solidFill>
                  <a:srgbClr val="C00000"/>
                </a:solidFill>
              </a:rPr>
              <a:t>not matter</a:t>
            </a:r>
          </a:p>
        </p:txBody>
      </p:sp>
      <p:sp>
        <p:nvSpPr>
          <p:cNvPr id="6" name="Freeform 5"/>
          <p:cNvSpPr/>
          <p:nvPr/>
        </p:nvSpPr>
        <p:spPr>
          <a:xfrm>
            <a:off x="4712286" y="5732061"/>
            <a:ext cx="3040911" cy="484144"/>
          </a:xfrm>
          <a:custGeom>
            <a:avLst/>
            <a:gdLst>
              <a:gd name="connsiteX0" fmla="*/ 3040911 w 3040911"/>
              <a:gd name="connsiteY0" fmla="*/ 116958 h 308345"/>
              <a:gd name="connsiteX1" fmla="*/ 2966483 w 3040911"/>
              <a:gd name="connsiteY1" fmla="*/ 106326 h 308345"/>
              <a:gd name="connsiteX2" fmla="*/ 2934586 w 3040911"/>
              <a:gd name="connsiteY2" fmla="*/ 95693 h 308345"/>
              <a:gd name="connsiteX3" fmla="*/ 2806995 w 3040911"/>
              <a:gd name="connsiteY3" fmla="*/ 85061 h 308345"/>
              <a:gd name="connsiteX4" fmla="*/ 2775097 w 3040911"/>
              <a:gd name="connsiteY4" fmla="*/ 74428 h 308345"/>
              <a:gd name="connsiteX5" fmla="*/ 2615609 w 3040911"/>
              <a:gd name="connsiteY5" fmla="*/ 53163 h 308345"/>
              <a:gd name="connsiteX6" fmla="*/ 2498651 w 3040911"/>
              <a:gd name="connsiteY6" fmla="*/ 31898 h 308345"/>
              <a:gd name="connsiteX7" fmla="*/ 2456120 w 3040911"/>
              <a:gd name="connsiteY7" fmla="*/ 21265 h 308345"/>
              <a:gd name="connsiteX8" fmla="*/ 2424223 w 3040911"/>
              <a:gd name="connsiteY8" fmla="*/ 10633 h 308345"/>
              <a:gd name="connsiteX9" fmla="*/ 2169041 w 3040911"/>
              <a:gd name="connsiteY9" fmla="*/ 0 h 308345"/>
              <a:gd name="connsiteX10" fmla="*/ 1743739 w 3040911"/>
              <a:gd name="connsiteY10" fmla="*/ 10633 h 308345"/>
              <a:gd name="connsiteX11" fmla="*/ 393404 w 3040911"/>
              <a:gd name="connsiteY11" fmla="*/ 31898 h 308345"/>
              <a:gd name="connsiteX12" fmla="*/ 202018 w 3040911"/>
              <a:gd name="connsiteY12" fmla="*/ 74428 h 308345"/>
              <a:gd name="connsiteX13" fmla="*/ 159488 w 3040911"/>
              <a:gd name="connsiteY13" fmla="*/ 85061 h 308345"/>
              <a:gd name="connsiteX14" fmla="*/ 95693 w 3040911"/>
              <a:gd name="connsiteY14" fmla="*/ 106326 h 308345"/>
              <a:gd name="connsiteX15" fmla="*/ 53162 w 3040911"/>
              <a:gd name="connsiteY15" fmla="*/ 170121 h 308345"/>
              <a:gd name="connsiteX16" fmla="*/ 31897 w 3040911"/>
              <a:gd name="connsiteY16" fmla="*/ 202019 h 308345"/>
              <a:gd name="connsiteX17" fmla="*/ 21265 w 3040911"/>
              <a:gd name="connsiteY17" fmla="*/ 233917 h 308345"/>
              <a:gd name="connsiteX18" fmla="*/ 0 w 3040911"/>
              <a:gd name="connsiteY18" fmla="*/ 308345 h 308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040911" h="308345">
                <a:moveTo>
                  <a:pt x="3040911" y="116958"/>
                </a:moveTo>
                <a:cubicBezTo>
                  <a:pt x="3016102" y="113414"/>
                  <a:pt x="2991058" y="111241"/>
                  <a:pt x="2966483" y="106326"/>
                </a:cubicBezTo>
                <a:cubicBezTo>
                  <a:pt x="2955493" y="104128"/>
                  <a:pt x="2945695" y="97174"/>
                  <a:pt x="2934586" y="95693"/>
                </a:cubicBezTo>
                <a:cubicBezTo>
                  <a:pt x="2892283" y="90053"/>
                  <a:pt x="2849525" y="88605"/>
                  <a:pt x="2806995" y="85061"/>
                </a:cubicBezTo>
                <a:cubicBezTo>
                  <a:pt x="2796362" y="81517"/>
                  <a:pt x="2786038" y="76859"/>
                  <a:pt x="2775097" y="74428"/>
                </a:cubicBezTo>
                <a:cubicBezTo>
                  <a:pt x="2727379" y="63824"/>
                  <a:pt x="2661666" y="58281"/>
                  <a:pt x="2615609" y="53163"/>
                </a:cubicBezTo>
                <a:cubicBezTo>
                  <a:pt x="2547170" y="30351"/>
                  <a:pt x="2618882" y="51937"/>
                  <a:pt x="2498651" y="31898"/>
                </a:cubicBezTo>
                <a:cubicBezTo>
                  <a:pt x="2484237" y="29495"/>
                  <a:pt x="2470171" y="25280"/>
                  <a:pt x="2456120" y="21265"/>
                </a:cubicBezTo>
                <a:cubicBezTo>
                  <a:pt x="2445344" y="18186"/>
                  <a:pt x="2435400" y="11461"/>
                  <a:pt x="2424223" y="10633"/>
                </a:cubicBezTo>
                <a:cubicBezTo>
                  <a:pt x="2339321" y="4344"/>
                  <a:pt x="2254102" y="3544"/>
                  <a:pt x="2169041" y="0"/>
                </a:cubicBezTo>
                <a:lnTo>
                  <a:pt x="1743739" y="10633"/>
                </a:lnTo>
                <a:cubicBezTo>
                  <a:pt x="402774" y="27825"/>
                  <a:pt x="926331" y="-16552"/>
                  <a:pt x="393404" y="31898"/>
                </a:cubicBezTo>
                <a:cubicBezTo>
                  <a:pt x="258435" y="58892"/>
                  <a:pt x="322132" y="44399"/>
                  <a:pt x="202018" y="74428"/>
                </a:cubicBezTo>
                <a:cubicBezTo>
                  <a:pt x="187841" y="77972"/>
                  <a:pt x="173351" y="80440"/>
                  <a:pt x="159488" y="85061"/>
                </a:cubicBezTo>
                <a:lnTo>
                  <a:pt x="95693" y="106326"/>
                </a:lnTo>
                <a:lnTo>
                  <a:pt x="53162" y="170121"/>
                </a:lnTo>
                <a:lnTo>
                  <a:pt x="31897" y="202019"/>
                </a:lnTo>
                <a:cubicBezTo>
                  <a:pt x="28353" y="212652"/>
                  <a:pt x="23983" y="223044"/>
                  <a:pt x="21265" y="233917"/>
                </a:cubicBezTo>
                <a:cubicBezTo>
                  <a:pt x="2985" y="307037"/>
                  <a:pt x="21385" y="265571"/>
                  <a:pt x="0" y="308345"/>
                </a:cubicBezTo>
              </a:path>
            </a:pathLst>
          </a:custGeom>
          <a:noFill/>
          <a:ln w="28575">
            <a:solidFill>
              <a:srgbClr val="C0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6537278" y="5865182"/>
            <a:ext cx="1201003" cy="351023"/>
          </a:xfrm>
          <a:custGeom>
            <a:avLst/>
            <a:gdLst>
              <a:gd name="connsiteX0" fmla="*/ 1201003 w 1201003"/>
              <a:gd name="connsiteY0" fmla="*/ 30651 h 235367"/>
              <a:gd name="connsiteX1" fmla="*/ 477671 w 1201003"/>
              <a:gd name="connsiteY1" fmla="*/ 17003 h 235367"/>
              <a:gd name="connsiteX2" fmla="*/ 0 w 1201003"/>
              <a:gd name="connsiteY2" fmla="*/ 235367 h 235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1003" h="235367">
                <a:moveTo>
                  <a:pt x="1201003" y="30651"/>
                </a:moveTo>
                <a:cubicBezTo>
                  <a:pt x="939420" y="6767"/>
                  <a:pt x="677838" y="-17116"/>
                  <a:pt x="477671" y="17003"/>
                </a:cubicBezTo>
                <a:cubicBezTo>
                  <a:pt x="277504" y="51122"/>
                  <a:pt x="138752" y="143244"/>
                  <a:pt x="0" y="235367"/>
                </a:cubicBezTo>
              </a:path>
            </a:pathLst>
          </a:custGeom>
          <a:noFill/>
          <a:ln w="28575">
            <a:solidFill>
              <a:srgbClr val="C00000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42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4541" y="1602108"/>
            <a:ext cx="8407893" cy="440740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HTML elements have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defined </a:t>
            </a:r>
            <a:r>
              <a:rPr lang="en-US" dirty="0"/>
              <a:t>relationships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dirty="0"/>
              <a:t>the other </a:t>
            </a:r>
            <a:r>
              <a:rPr lang="en-US" dirty="0" smtClean="0"/>
              <a:t>elements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an HTML document. </a:t>
            </a:r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element that contains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another </a:t>
            </a:r>
            <a:r>
              <a:rPr lang="en-US" dirty="0"/>
              <a:t>element is the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parent </a:t>
            </a:r>
            <a:r>
              <a:rPr lang="en-US" dirty="0"/>
              <a:t>of the second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element</a:t>
            </a:r>
            <a:r>
              <a:rPr lang="en-US" dirty="0"/>
              <a:t>. </a:t>
            </a:r>
            <a:endParaRPr lang="en-US" dirty="0" smtClean="0"/>
          </a:p>
          <a:p>
            <a:pPr>
              <a:spcAft>
                <a:spcPts val="0"/>
              </a:spcAft>
            </a:pPr>
            <a:r>
              <a:rPr lang="en-US" dirty="0" smtClean="0"/>
              <a:t>Relationships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&lt;body&gt; is </a:t>
            </a:r>
            <a:r>
              <a:rPr lang="en-US" b="1" dirty="0" smtClean="0">
                <a:solidFill>
                  <a:srgbClr val="C00000"/>
                </a:solidFill>
              </a:rPr>
              <a:t>parent</a:t>
            </a:r>
            <a:r>
              <a:rPr lang="en-US" dirty="0" smtClean="0"/>
              <a:t> to &lt;code&gt;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&lt;code&gt; is a </a:t>
            </a:r>
            <a:r>
              <a:rPr lang="en-US" b="1" dirty="0">
                <a:solidFill>
                  <a:srgbClr val="C00000"/>
                </a:solidFill>
              </a:rPr>
              <a:t>child</a:t>
            </a:r>
            <a:r>
              <a:rPr lang="en-US" dirty="0" smtClean="0"/>
              <a:t> of &lt;body&gt;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&lt;html&gt; is </a:t>
            </a:r>
            <a:r>
              <a:rPr lang="en-US" b="1" dirty="0">
                <a:solidFill>
                  <a:srgbClr val="C00000"/>
                </a:solidFill>
              </a:rPr>
              <a:t>parent</a:t>
            </a:r>
            <a:r>
              <a:rPr lang="en-US" dirty="0" smtClean="0"/>
              <a:t> to both &lt;head&gt; and &lt;body&gt;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&lt;head&gt; and &lt;body&gt; are </a:t>
            </a:r>
            <a:r>
              <a:rPr lang="en-US" b="1" dirty="0">
                <a:solidFill>
                  <a:srgbClr val="C00000"/>
                </a:solidFill>
              </a:rPr>
              <a:t>siblings</a:t>
            </a:r>
            <a:r>
              <a:rPr lang="en-US" dirty="0" smtClean="0"/>
              <a:t> of one another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&lt;head&gt;, &lt;body&gt;, &lt;title&gt; and &lt;code&gt; are </a:t>
            </a:r>
            <a:r>
              <a:rPr lang="en-US" b="1" dirty="0">
                <a:solidFill>
                  <a:srgbClr val="C00000"/>
                </a:solidFill>
              </a:rPr>
              <a:t>descendants</a:t>
            </a:r>
            <a:r>
              <a:rPr lang="en-US" dirty="0" smtClean="0"/>
              <a:t> of &lt;html&gt;</a:t>
            </a:r>
          </a:p>
          <a:p>
            <a:pPr lvl="1"/>
            <a:r>
              <a:rPr lang="en-US" dirty="0" smtClean="0"/>
              <a:t>Only &lt;head&gt; and &lt;body&gt; are </a:t>
            </a:r>
            <a:r>
              <a:rPr lang="en-US" b="1" dirty="0">
                <a:solidFill>
                  <a:srgbClr val="C00000"/>
                </a:solidFill>
              </a:rPr>
              <a:t>children</a:t>
            </a:r>
            <a:r>
              <a:rPr lang="en-US" dirty="0" smtClean="0"/>
              <a:t> of &lt;html&gt;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Parents, Children, </a:t>
            </a:r>
            <a:br>
              <a:rPr lang="en-US" dirty="0" smtClean="0"/>
            </a:br>
            <a:r>
              <a:rPr lang="en-US" dirty="0" smtClean="0"/>
              <a:t>Descendants, Siblings</a:t>
            </a:r>
            <a:endParaRPr lang="en-US" dirty="0"/>
          </a:p>
        </p:txBody>
      </p:sp>
      <p:pic>
        <p:nvPicPr>
          <p:cNvPr id="3194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315" y="1643025"/>
            <a:ext cx="5538234" cy="262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79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623374"/>
            <a:ext cx="8407893" cy="473489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 interior element cannot end after the exterior element.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Technically, you don't need to end tags that have no &lt;/ &gt; counterpart</a:t>
            </a:r>
          </a:p>
          <a:p>
            <a:pPr lvl="1"/>
            <a:r>
              <a:rPr lang="en-US" b="1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 err="1">
                <a:latin typeface="Consolas" pitchFamily="49" charset="0"/>
                <a:cs typeface="Consolas" pitchFamily="49" charset="0"/>
              </a:rPr>
              <a:t>img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src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="logo.gif" alt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="Acme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Logo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"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pPr lvl="1"/>
            <a:r>
              <a:rPr lang="en-US" b="1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b="1" dirty="0" err="1">
                <a:latin typeface="Consolas" pitchFamily="49" charset="0"/>
                <a:cs typeface="Consolas" pitchFamily="49" charset="0"/>
              </a:rPr>
              <a:t>img</a:t>
            </a:r>
            <a:r>
              <a:rPr lang="en-US" b="1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src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="logo.gif" alt="Acme Logo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" /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&gt;  </a:t>
            </a:r>
            <a:r>
              <a:rPr lang="en-US" sz="2000" dirty="0">
                <a:sym typeface="Wingdings" pitchFamily="2" charset="2"/>
              </a:rPr>
              <a:t> better, XHTML </a:t>
            </a:r>
            <a:r>
              <a:rPr lang="en-US" sz="2000" dirty="0" smtClean="0">
                <a:sym typeface="Wingdings" pitchFamily="2" charset="2"/>
              </a:rPr>
              <a:t>&amp; XML 							compliant</a:t>
            </a:r>
            <a:endParaRPr lang="en-US" sz="2000" dirty="0"/>
          </a:p>
          <a:p>
            <a:pPr lvl="1"/>
            <a:endParaRPr lang="en-US" dirty="0">
              <a:latin typeface="Consolas" pitchFamily="49" charset="0"/>
              <a:cs typeface="Consolas" pitchFamily="49" charset="0"/>
            </a:endParaRP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Formed HTML</a:t>
            </a:r>
            <a:endParaRPr lang="en-US" dirty="0"/>
          </a:p>
        </p:txBody>
      </p:sp>
      <p:pic>
        <p:nvPicPr>
          <p:cNvPr id="4" name="Picture 4" descr="badnes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22" y="3606205"/>
            <a:ext cx="72771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nes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22" y="2208392"/>
            <a:ext cx="7267575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41850" y="3035480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CORRECT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52023" y="4530130"/>
            <a:ext cx="1345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INCORRECT</a:t>
            </a:r>
          </a:p>
        </p:txBody>
      </p:sp>
      <p:sp>
        <p:nvSpPr>
          <p:cNvPr id="8" name="Freeform 7"/>
          <p:cNvSpPr/>
          <p:nvPr/>
        </p:nvSpPr>
        <p:spPr>
          <a:xfrm flipV="1">
            <a:off x="5486173" y="6017988"/>
            <a:ext cx="331938" cy="326131"/>
          </a:xfrm>
          <a:custGeom>
            <a:avLst/>
            <a:gdLst>
              <a:gd name="connsiteX0" fmla="*/ 398695 w 1113747"/>
              <a:gd name="connsiteY0" fmla="*/ 7258 h 197939"/>
              <a:gd name="connsiteX1" fmla="*/ 121342 w 1113747"/>
              <a:gd name="connsiteY1" fmla="*/ 11592 h 197939"/>
              <a:gd name="connsiteX2" fmla="*/ 91006 w 1113747"/>
              <a:gd name="connsiteY2" fmla="*/ 15926 h 197939"/>
              <a:gd name="connsiteX3" fmla="*/ 78005 w 1113747"/>
              <a:gd name="connsiteY3" fmla="*/ 24593 h 197939"/>
              <a:gd name="connsiteX4" fmla="*/ 65004 w 1113747"/>
              <a:gd name="connsiteY4" fmla="*/ 28927 h 197939"/>
              <a:gd name="connsiteX5" fmla="*/ 30335 w 1113747"/>
              <a:gd name="connsiteY5" fmla="*/ 37594 h 197939"/>
              <a:gd name="connsiteX6" fmla="*/ 8667 w 1113747"/>
              <a:gd name="connsiteY6" fmla="*/ 59262 h 197939"/>
              <a:gd name="connsiteX7" fmla="*/ 0 w 1113747"/>
              <a:gd name="connsiteY7" fmla="*/ 85264 h 197939"/>
              <a:gd name="connsiteX8" fmla="*/ 13001 w 1113747"/>
              <a:gd name="connsiteY8" fmla="*/ 132934 h 197939"/>
              <a:gd name="connsiteX9" fmla="*/ 34669 w 1113747"/>
              <a:gd name="connsiteY9" fmla="*/ 150269 h 197939"/>
              <a:gd name="connsiteX10" fmla="*/ 60671 w 1113747"/>
              <a:gd name="connsiteY10" fmla="*/ 163270 h 197939"/>
              <a:gd name="connsiteX11" fmla="*/ 73672 w 1113747"/>
              <a:gd name="connsiteY11" fmla="*/ 171937 h 197939"/>
              <a:gd name="connsiteX12" fmla="*/ 112674 w 1113747"/>
              <a:gd name="connsiteY12" fmla="*/ 180604 h 197939"/>
              <a:gd name="connsiteX13" fmla="*/ 164678 w 1113747"/>
              <a:gd name="connsiteY13" fmla="*/ 184938 h 197939"/>
              <a:gd name="connsiteX14" fmla="*/ 264352 w 1113747"/>
              <a:gd name="connsiteY14" fmla="*/ 193605 h 197939"/>
              <a:gd name="connsiteX15" fmla="*/ 515704 w 1113747"/>
              <a:gd name="connsiteY15" fmla="*/ 189272 h 197939"/>
              <a:gd name="connsiteX16" fmla="*/ 598043 w 1113747"/>
              <a:gd name="connsiteY16" fmla="*/ 184938 h 197939"/>
              <a:gd name="connsiteX17" fmla="*/ 710718 w 1113747"/>
              <a:gd name="connsiteY17" fmla="*/ 189272 h 197939"/>
              <a:gd name="connsiteX18" fmla="*/ 914400 w 1113747"/>
              <a:gd name="connsiteY18" fmla="*/ 197939 h 197939"/>
              <a:gd name="connsiteX19" fmla="*/ 1018407 w 1113747"/>
              <a:gd name="connsiteY19" fmla="*/ 193605 h 197939"/>
              <a:gd name="connsiteX20" fmla="*/ 1027074 w 1113747"/>
              <a:gd name="connsiteY20" fmla="*/ 180604 h 197939"/>
              <a:gd name="connsiteX21" fmla="*/ 1048743 w 1113747"/>
              <a:gd name="connsiteY21" fmla="*/ 176271 h 197939"/>
              <a:gd name="connsiteX22" fmla="*/ 1074745 w 1113747"/>
              <a:gd name="connsiteY22" fmla="*/ 167603 h 197939"/>
              <a:gd name="connsiteX23" fmla="*/ 1087746 w 1113747"/>
              <a:gd name="connsiteY23" fmla="*/ 163270 h 197939"/>
              <a:gd name="connsiteX24" fmla="*/ 1113747 w 1113747"/>
              <a:gd name="connsiteY24" fmla="*/ 102599 h 197939"/>
              <a:gd name="connsiteX25" fmla="*/ 1092079 w 1113747"/>
              <a:gd name="connsiteY25" fmla="*/ 54928 h 197939"/>
              <a:gd name="connsiteX26" fmla="*/ 1057410 w 1113747"/>
              <a:gd name="connsiteY26" fmla="*/ 24593 h 197939"/>
              <a:gd name="connsiteX27" fmla="*/ 1014074 w 1113747"/>
              <a:gd name="connsiteY27" fmla="*/ 11592 h 197939"/>
              <a:gd name="connsiteX28" fmla="*/ 970737 w 1113747"/>
              <a:gd name="connsiteY28" fmla="*/ 7258 h 197939"/>
              <a:gd name="connsiteX29" fmla="*/ 849395 w 1113747"/>
              <a:gd name="connsiteY29" fmla="*/ 7258 h 197939"/>
              <a:gd name="connsiteX30" fmla="*/ 632712 w 1113747"/>
              <a:gd name="connsiteY30" fmla="*/ 2925 h 197939"/>
              <a:gd name="connsiteX31" fmla="*/ 398695 w 1113747"/>
              <a:gd name="connsiteY31" fmla="*/ 7258 h 19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113747" h="197939">
                <a:moveTo>
                  <a:pt x="398695" y="7258"/>
                </a:moveTo>
                <a:lnTo>
                  <a:pt x="121342" y="11592"/>
                </a:lnTo>
                <a:cubicBezTo>
                  <a:pt x="111131" y="11880"/>
                  <a:pt x="100790" y="12991"/>
                  <a:pt x="91006" y="15926"/>
                </a:cubicBezTo>
                <a:cubicBezTo>
                  <a:pt x="86017" y="17423"/>
                  <a:pt x="82663" y="22264"/>
                  <a:pt x="78005" y="24593"/>
                </a:cubicBezTo>
                <a:cubicBezTo>
                  <a:pt x="73919" y="26636"/>
                  <a:pt x="69411" y="27725"/>
                  <a:pt x="65004" y="28927"/>
                </a:cubicBezTo>
                <a:cubicBezTo>
                  <a:pt x="53512" y="32061"/>
                  <a:pt x="30335" y="37594"/>
                  <a:pt x="30335" y="37594"/>
                </a:cubicBezTo>
                <a:cubicBezTo>
                  <a:pt x="18474" y="45501"/>
                  <a:pt x="14749" y="45576"/>
                  <a:pt x="8667" y="59262"/>
                </a:cubicBezTo>
                <a:cubicBezTo>
                  <a:pt x="4957" y="67611"/>
                  <a:pt x="0" y="85264"/>
                  <a:pt x="0" y="85264"/>
                </a:cubicBezTo>
                <a:cubicBezTo>
                  <a:pt x="1352" y="92024"/>
                  <a:pt x="7924" y="129549"/>
                  <a:pt x="13001" y="132934"/>
                </a:cubicBezTo>
                <a:cubicBezTo>
                  <a:pt x="53021" y="159615"/>
                  <a:pt x="3787" y="125563"/>
                  <a:pt x="34669" y="150269"/>
                </a:cubicBezTo>
                <a:cubicBezTo>
                  <a:pt x="55366" y="166826"/>
                  <a:pt x="39313" y="152591"/>
                  <a:pt x="60671" y="163270"/>
                </a:cubicBezTo>
                <a:cubicBezTo>
                  <a:pt x="65329" y="165599"/>
                  <a:pt x="69014" y="169608"/>
                  <a:pt x="73672" y="171937"/>
                </a:cubicBezTo>
                <a:cubicBezTo>
                  <a:pt x="83601" y="176901"/>
                  <a:pt x="104109" y="179652"/>
                  <a:pt x="112674" y="180604"/>
                </a:cubicBezTo>
                <a:cubicBezTo>
                  <a:pt x="129962" y="182525"/>
                  <a:pt x="147355" y="183363"/>
                  <a:pt x="164678" y="184938"/>
                </a:cubicBezTo>
                <a:cubicBezTo>
                  <a:pt x="267057" y="194246"/>
                  <a:pt x="141256" y="184137"/>
                  <a:pt x="264352" y="193605"/>
                </a:cubicBezTo>
                <a:lnTo>
                  <a:pt x="515704" y="189272"/>
                </a:lnTo>
                <a:cubicBezTo>
                  <a:pt x="543179" y="188558"/>
                  <a:pt x="570559" y="184938"/>
                  <a:pt x="598043" y="184938"/>
                </a:cubicBezTo>
                <a:cubicBezTo>
                  <a:pt x="635629" y="184938"/>
                  <a:pt x="673157" y="187906"/>
                  <a:pt x="710718" y="189272"/>
                </a:cubicBezTo>
                <a:cubicBezTo>
                  <a:pt x="877315" y="195330"/>
                  <a:pt x="785288" y="190766"/>
                  <a:pt x="914400" y="197939"/>
                </a:cubicBezTo>
                <a:cubicBezTo>
                  <a:pt x="949069" y="196494"/>
                  <a:pt x="984111" y="198881"/>
                  <a:pt x="1018407" y="193605"/>
                </a:cubicBezTo>
                <a:cubicBezTo>
                  <a:pt x="1023555" y="192813"/>
                  <a:pt x="1022552" y="183188"/>
                  <a:pt x="1027074" y="180604"/>
                </a:cubicBezTo>
                <a:cubicBezTo>
                  <a:pt x="1033470" y="176950"/>
                  <a:pt x="1041637" y="178209"/>
                  <a:pt x="1048743" y="176271"/>
                </a:cubicBezTo>
                <a:cubicBezTo>
                  <a:pt x="1057557" y="173867"/>
                  <a:pt x="1066078" y="170492"/>
                  <a:pt x="1074745" y="167603"/>
                </a:cubicBezTo>
                <a:lnTo>
                  <a:pt x="1087746" y="163270"/>
                </a:lnTo>
                <a:cubicBezTo>
                  <a:pt x="1118663" y="132351"/>
                  <a:pt x="1108286" y="151753"/>
                  <a:pt x="1113747" y="102599"/>
                </a:cubicBezTo>
                <a:cubicBezTo>
                  <a:pt x="1104184" y="54783"/>
                  <a:pt x="1119056" y="63921"/>
                  <a:pt x="1092079" y="54928"/>
                </a:cubicBezTo>
                <a:cubicBezTo>
                  <a:pt x="1083593" y="46442"/>
                  <a:pt x="1070311" y="30326"/>
                  <a:pt x="1057410" y="24593"/>
                </a:cubicBezTo>
                <a:cubicBezTo>
                  <a:pt x="1051700" y="22055"/>
                  <a:pt x="1023359" y="12919"/>
                  <a:pt x="1014074" y="11592"/>
                </a:cubicBezTo>
                <a:cubicBezTo>
                  <a:pt x="999702" y="9539"/>
                  <a:pt x="985183" y="8703"/>
                  <a:pt x="970737" y="7258"/>
                </a:cubicBezTo>
                <a:cubicBezTo>
                  <a:pt x="921735" y="-9073"/>
                  <a:pt x="975849" y="7258"/>
                  <a:pt x="849395" y="7258"/>
                </a:cubicBezTo>
                <a:cubicBezTo>
                  <a:pt x="777153" y="7258"/>
                  <a:pt x="704940" y="4369"/>
                  <a:pt x="632712" y="2925"/>
                </a:cubicBezTo>
                <a:cubicBezTo>
                  <a:pt x="476733" y="8923"/>
                  <a:pt x="483923" y="5814"/>
                  <a:pt x="398695" y="7258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51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2030819"/>
            <a:ext cx="8407893" cy="4095659"/>
          </a:xfrm>
        </p:spPr>
        <p:txBody>
          <a:bodyPr/>
          <a:lstStyle/>
          <a:p>
            <a:pPr lvl="0"/>
            <a:r>
              <a:rPr lang="en-US" dirty="0"/>
              <a:t>An opening tag without a closing tag.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Misspelled tag or attribute names.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Quotation marks that aren’t paired.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Incorrect file references in link, </a:t>
            </a:r>
            <a:r>
              <a:rPr lang="en-US" dirty="0" err="1"/>
              <a:t>img</a:t>
            </a:r>
            <a:r>
              <a:rPr lang="en-US" dirty="0"/>
              <a:t>, or &lt;a&gt; elements.</a:t>
            </a:r>
          </a:p>
          <a:p>
            <a:endParaRPr lang="en-US" dirty="0"/>
          </a:p>
        </p:txBody>
      </p:sp>
      <p:sp>
        <p:nvSpPr>
          <p:cNvPr id="38914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2175"/>
            <a:ext cx="21336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>
                <a:solidFill>
                  <a:prstClr val="black"/>
                </a:solidFill>
                <a:latin typeface="Arial Narrow" pitchFamily="34" charset="0"/>
              </a:rPr>
              <a:t>Murach's HTML5 and CSS3, C2</a:t>
            </a:r>
          </a:p>
        </p:txBody>
      </p:sp>
      <p:sp>
        <p:nvSpPr>
          <p:cNvPr id="3891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2175"/>
            <a:ext cx="33528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>
                <a:solidFill>
                  <a:prstClr val="black"/>
                </a:solidFill>
                <a:latin typeface="Arial Narrow" pitchFamily="34" charset="0"/>
              </a:rPr>
              <a:t>© 2012, Mike Murach &amp; Associates, Inc.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HTML Coding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99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43441"/>
            <a:ext cx="21336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>
                <a:solidFill>
                  <a:prstClr val="black"/>
                </a:solidFill>
                <a:latin typeface="Arial Narrow" pitchFamily="34" charset="0"/>
              </a:rPr>
              <a:t>Murach's HTML5 and CSS3, C2</a:t>
            </a:r>
          </a:p>
        </p:txBody>
      </p:sp>
      <p:sp>
        <p:nvSpPr>
          <p:cNvPr id="174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43441"/>
            <a:ext cx="3352800" cy="2743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900">
                <a:solidFill>
                  <a:prstClr val="black"/>
                </a:solidFill>
                <a:latin typeface="Arial Narrow" pitchFamily="34" charset="0"/>
              </a:rPr>
              <a:t>© 2012, Mike Murach &amp; Associates, Inc.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HTML Document</a:t>
            </a:r>
            <a:endParaRPr lang="en-US" dirty="0"/>
          </a:p>
        </p:txBody>
      </p:sp>
      <p:graphicFrame>
        <p:nvGraphicFramePr>
          <p:cNvPr id="174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091386"/>
              </p:ext>
            </p:extLst>
          </p:nvPr>
        </p:nvGraphicFramePr>
        <p:xfrm>
          <a:off x="669851" y="1770321"/>
          <a:ext cx="7304088" cy="388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Document" r:id="rId4" imgW="7315170" imgH="3874861" progId="Word.Document.8">
                  <p:embed/>
                </p:oleObj>
              </mc:Choice>
              <mc:Fallback>
                <p:oleObj name="Document" r:id="rId4" imgW="7315170" imgH="387486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851" y="1770321"/>
                        <a:ext cx="7304088" cy="3881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132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id">
  <a:themeElements>
    <a:clrScheme name="Custom 7">
      <a:dk1>
        <a:sysClr val="windowText" lastClr="000000"/>
      </a:dk1>
      <a:lt1>
        <a:sysClr val="window" lastClr="FFFFFF"/>
      </a:lt1>
      <a:dk2>
        <a:srgbClr val="424456"/>
      </a:dk2>
      <a:lt2>
        <a:srgbClr val="E6E6E6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951</Words>
  <Application>Microsoft Office PowerPoint</Application>
  <PresentationFormat>On-screen Show (4:3)</PresentationFormat>
  <Paragraphs>228</Paragraphs>
  <Slides>24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Office Theme</vt:lpstr>
      <vt:lpstr>Grid</vt:lpstr>
      <vt:lpstr>Document</vt:lpstr>
      <vt:lpstr>HTML Light</vt:lpstr>
      <vt:lpstr>Let's Learn the Language</vt:lpstr>
      <vt:lpstr>Markup Means Tags</vt:lpstr>
      <vt:lpstr>Basic Tags</vt:lpstr>
      <vt:lpstr>Elements, Tags and Attributes</vt:lpstr>
      <vt:lpstr>Parents, Children,  Descendants, Siblings</vt:lpstr>
      <vt:lpstr>Well Formed HTML</vt:lpstr>
      <vt:lpstr>Common HTML Coding Errors</vt:lpstr>
      <vt:lpstr>A Simple HTML Document</vt:lpstr>
      <vt:lpstr>Text Elements</vt:lpstr>
      <vt:lpstr>Some Sample Text Elements</vt:lpstr>
      <vt:lpstr>Grouping Elements</vt:lpstr>
      <vt:lpstr>Ordered and Unordered Lists</vt:lpstr>
      <vt:lpstr>Nested Lists  (1)</vt:lpstr>
      <vt:lpstr>Definition Lists (sometimes called Description Lists)</vt:lpstr>
      <vt:lpstr>Section Elements</vt:lpstr>
      <vt:lpstr>Heading Tags</vt:lpstr>
      <vt:lpstr>Sample HTML Using Heading and Paragraph Tags</vt:lpstr>
      <vt:lpstr>Tables</vt:lpstr>
      <vt:lpstr>&lt;th&gt;</vt:lpstr>
      <vt:lpstr>Spanning Rows or Columns</vt:lpstr>
      <vt:lpstr>Example of &lt;img&gt;</vt:lpstr>
      <vt:lpstr>Image Formats</vt:lpstr>
      <vt:lpstr>Style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Myers</dc:creator>
  <cp:lastModifiedBy>Camden County College</cp:lastModifiedBy>
  <cp:revision>5</cp:revision>
  <dcterms:created xsi:type="dcterms:W3CDTF">2013-10-18T18:07:07Z</dcterms:created>
  <dcterms:modified xsi:type="dcterms:W3CDTF">2014-06-16T12:09:58Z</dcterms:modified>
</cp:coreProperties>
</file>